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11"/>
  </p:notesMasterIdLst>
  <p:sldIdLst>
    <p:sldId id="285" r:id="rId3"/>
    <p:sldId id="288" r:id="rId4"/>
    <p:sldId id="289" r:id="rId5"/>
    <p:sldId id="1102" r:id="rId6"/>
    <p:sldId id="299" r:id="rId7"/>
    <p:sldId id="1002" r:id="rId8"/>
    <p:sldId id="1032" r:id="rId9"/>
    <p:sldId id="1003" r:id="rId10"/>
    <p:sldId id="1004" r:id="rId11"/>
    <p:sldId id="1005" r:id="rId12"/>
    <p:sldId id="1006" r:id="rId13"/>
    <p:sldId id="1023" r:id="rId14"/>
    <p:sldId id="1007" r:id="rId15"/>
    <p:sldId id="1030" r:id="rId16"/>
    <p:sldId id="1010" r:id="rId17"/>
    <p:sldId id="1009" r:id="rId18"/>
    <p:sldId id="1011" r:id="rId19"/>
    <p:sldId id="1012" r:id="rId20"/>
    <p:sldId id="1031" r:id="rId21"/>
    <p:sldId id="1013" r:id="rId22"/>
    <p:sldId id="1014" r:id="rId23"/>
    <p:sldId id="1015" r:id="rId24"/>
    <p:sldId id="1016" r:id="rId25"/>
    <p:sldId id="1017" r:id="rId26"/>
    <p:sldId id="1018" r:id="rId27"/>
    <p:sldId id="1019" r:id="rId28"/>
    <p:sldId id="1036" r:id="rId29"/>
    <p:sldId id="1020" r:id="rId30"/>
    <p:sldId id="1037" r:id="rId31"/>
    <p:sldId id="1021" r:id="rId32"/>
    <p:sldId id="1022" r:id="rId33"/>
    <p:sldId id="1024" r:id="rId34"/>
    <p:sldId id="1040" r:id="rId35"/>
    <p:sldId id="1025" r:id="rId36"/>
    <p:sldId id="1027" r:id="rId37"/>
    <p:sldId id="1028" r:id="rId38"/>
    <p:sldId id="1029" r:id="rId39"/>
    <p:sldId id="1042" r:id="rId40"/>
    <p:sldId id="1033" r:id="rId41"/>
    <p:sldId id="1043" r:id="rId42"/>
    <p:sldId id="1034" r:id="rId43"/>
    <p:sldId id="1047" r:id="rId44"/>
    <p:sldId id="1035" r:id="rId45"/>
    <p:sldId id="1038" r:id="rId46"/>
    <p:sldId id="1048" r:id="rId47"/>
    <p:sldId id="1039" r:id="rId48"/>
    <p:sldId id="1041" r:id="rId49"/>
    <p:sldId id="1044" r:id="rId50"/>
    <p:sldId id="1045" r:id="rId51"/>
    <p:sldId id="1058" r:id="rId52"/>
    <p:sldId id="1046" r:id="rId53"/>
    <p:sldId id="1049" r:id="rId54"/>
    <p:sldId id="1050" r:id="rId55"/>
    <p:sldId id="1051" r:id="rId56"/>
    <p:sldId id="1052" r:id="rId57"/>
    <p:sldId id="1053" r:id="rId58"/>
    <p:sldId id="1054" r:id="rId59"/>
    <p:sldId id="1065" r:id="rId60"/>
    <p:sldId id="1055" r:id="rId61"/>
    <p:sldId id="1066" r:id="rId62"/>
    <p:sldId id="1056" r:id="rId63"/>
    <p:sldId id="1057" r:id="rId64"/>
    <p:sldId id="1059" r:id="rId65"/>
    <p:sldId id="1060" r:id="rId66"/>
    <p:sldId id="1061" r:id="rId67"/>
    <p:sldId id="1062" r:id="rId68"/>
    <p:sldId id="1073" r:id="rId69"/>
    <p:sldId id="1064" r:id="rId70"/>
    <p:sldId id="1068" r:id="rId71"/>
    <p:sldId id="1067" r:id="rId72"/>
    <p:sldId id="1069" r:id="rId73"/>
    <p:sldId id="1070" r:id="rId74"/>
    <p:sldId id="1071" r:id="rId75"/>
    <p:sldId id="1083" r:id="rId76"/>
    <p:sldId id="1095" r:id="rId77"/>
    <p:sldId id="1072" r:id="rId78"/>
    <p:sldId id="1074" r:id="rId79"/>
    <p:sldId id="1075" r:id="rId80"/>
    <p:sldId id="1076" r:id="rId81"/>
    <p:sldId id="1077" r:id="rId82"/>
    <p:sldId id="1078" r:id="rId83"/>
    <p:sldId id="1079" r:id="rId84"/>
    <p:sldId id="1080" r:id="rId85"/>
    <p:sldId id="1081" r:id="rId86"/>
    <p:sldId id="1082" r:id="rId87"/>
    <p:sldId id="1085" r:id="rId88"/>
    <p:sldId id="1084" r:id="rId89"/>
    <p:sldId id="1086" r:id="rId90"/>
    <p:sldId id="1094" r:id="rId91"/>
    <p:sldId id="1088" r:id="rId92"/>
    <p:sldId id="1089" r:id="rId93"/>
    <p:sldId id="1090" r:id="rId94"/>
    <p:sldId id="1091" r:id="rId95"/>
    <p:sldId id="1092" r:id="rId96"/>
    <p:sldId id="1093" r:id="rId97"/>
    <p:sldId id="1096" r:id="rId98"/>
    <p:sldId id="1097" r:id="rId99"/>
    <p:sldId id="1098" r:id="rId100"/>
    <p:sldId id="1099" r:id="rId101"/>
    <p:sldId id="1100" r:id="rId102"/>
    <p:sldId id="1101" r:id="rId103"/>
    <p:sldId id="1103" r:id="rId104"/>
    <p:sldId id="1104" r:id="rId105"/>
    <p:sldId id="1105" r:id="rId106"/>
    <p:sldId id="1106" r:id="rId107"/>
    <p:sldId id="1107" r:id="rId108"/>
    <p:sldId id="1108" r:id="rId109"/>
    <p:sldId id="1109" r:id="rId110"/>
  </p:sldIdLst>
  <p:sldSz cx="12192000" cy="6858000"/>
  <p:notesSz cx="6858000" cy="9144000"/>
  <p:embeddedFontLst>
    <p:embeddedFont>
      <p:font typeface="Franklin Gothic Book" panose="020B0604020202020204" charset="0"/>
      <p:regular r:id="rId112"/>
      <p:italic r:id="rId113"/>
    </p:embeddedFont>
    <p:embeddedFont>
      <p:font typeface="隶书" panose="02010509060101010101" pitchFamily="49" charset="-122"/>
      <p:regular r:id="rId114"/>
    </p:embeddedFont>
    <p:embeddedFont>
      <p:font typeface="Calibri" panose="020F0502020204030204" pitchFamily="34" charset="0"/>
      <p:regular r:id="rId115"/>
      <p:bold r:id="rId116"/>
      <p:italic r:id="rId117"/>
      <p:boldItalic r:id="rId118"/>
    </p:embeddedFont>
    <p:embeddedFont>
      <p:font typeface="楷体" panose="02010609060101010101" pitchFamily="49" charset="-122"/>
      <p:regular r:id="rId119"/>
    </p:embeddedFont>
    <p:embeddedFont>
      <p:font typeface="华文中宋" panose="02010600040101010101" pitchFamily="2" charset="-122"/>
      <p:regular r:id="rId120"/>
    </p:embeddedFont>
    <p:embeddedFont>
      <p:font typeface="华文楷体" panose="02010600040101010101" pitchFamily="2" charset="-122"/>
      <p:regular r:id="rId121"/>
    </p:embeddedFont>
    <p:embeddedFont>
      <p:font typeface="Calibri Light" panose="020F0302020204030204" pitchFamily="34" charset="0"/>
      <p:regular r:id="rId122"/>
      <p:italic r:id="rId123"/>
    </p:embeddedFont>
    <p:embeddedFont>
      <p:font typeface="Franklin Gothic Medium" panose="020B0603020102020204" pitchFamily="34" charset="0"/>
      <p:regular r:id="rId124"/>
      <p:italic r:id="rId125"/>
    </p:embeddedFont>
    <p:embeddedFont>
      <p:font typeface="华文宋体" panose="02010600040101010101" pitchFamily="2" charset="-122"/>
      <p:regular r:id="rId126"/>
    </p:embeddedFont>
    <p:embeddedFont>
      <p:font typeface="黑体" panose="02010609060101010101" pitchFamily="49" charset="-122"/>
      <p:regular r:id="rId1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33CC33"/>
    <a:srgbClr val="FFCCFF"/>
    <a:srgbClr val="000000"/>
    <a:srgbClr val="74BFFF"/>
    <a:srgbClr val="FFFFFF"/>
    <a:srgbClr val="ABC8C5"/>
    <a:srgbClr val="879E9D"/>
    <a:srgbClr val="517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88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-96" y="-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font" Target="fonts/font6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font" Target="fonts/font1.fntdata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font" Target="fonts/font12.fntdata"/><Relationship Id="rId128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126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font" Target="fonts/font5.fntdata"/><Relationship Id="rId124" Type="http://schemas.openxmlformats.org/officeDocument/2006/relationships/font" Target="fonts/font13.fntdata"/><Relationship Id="rId12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12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font" Target="fonts/font11.fntdata"/><Relationship Id="rId13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font" Target="fonts/font9.fntdata"/><Relationship Id="rId125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font" Target="fonts/font4.fntdata"/><Relationship Id="rId131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835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71864" y="4178535"/>
            <a:ext cx="1515767" cy="181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4" b="7888"/>
          <a:stretch>
            <a:fillRect/>
          </a:stretch>
        </p:blipFill>
        <p:spPr>
          <a:xfrm>
            <a:off x="-1133" y="549166"/>
            <a:ext cx="7272997" cy="63129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b="9068"/>
          <a:stretch>
            <a:fillRect/>
          </a:stretch>
        </p:blipFill>
        <p:spPr>
          <a:xfrm flipH="1">
            <a:off x="8595171" y="3689137"/>
            <a:ext cx="3596827" cy="31671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orient="vert" hasCustomPrompt="1"/>
          </p:nvPr>
        </p:nvSpPr>
        <p:spPr>
          <a:xfrm>
            <a:off x="7472291" y="374469"/>
            <a:ext cx="1114911" cy="4067627"/>
          </a:xfrm>
        </p:spPr>
        <p:txBody>
          <a:bodyPr vert="eaVert" anchor="t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6065E-33D9-453A-9430-0813788CF266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6D77-0F56-4BA9-8A5B-119B03AF422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竖排内容占位符 10"/>
          <p:cNvSpPr>
            <a:spLocks noGrp="1"/>
          </p:cNvSpPr>
          <p:nvPr>
            <p:ph orient="vert" sz="quarter" idx="13" hasCustomPrompt="1"/>
          </p:nvPr>
        </p:nvSpPr>
        <p:spPr>
          <a:xfrm>
            <a:off x="8669452" y="374469"/>
            <a:ext cx="1144938" cy="4067627"/>
          </a:xfrm>
        </p:spPr>
        <p:txBody>
          <a:bodyPr vert="eaVert" anchor="b"/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20873" r="13221" b="9068"/>
          <a:stretch>
            <a:fillRect/>
          </a:stretch>
        </p:blipFill>
        <p:spPr>
          <a:xfrm flipH="1">
            <a:off x="10105072" y="5187351"/>
            <a:ext cx="2081823" cy="16666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黑体" panose="02010600030101010101" charset="-122"/>
                <a:ea typeface="黑体" panose="0201060003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indent="0" eaLnBrk="1" fontAlgn="auto" latinLnBrk="0" hangingPunct="1">
              <a:lnSpc>
                <a:spcPct val="100000"/>
              </a:lnSpc>
              <a:spcAft>
                <a:spcPts val="200"/>
              </a:spcAft>
              <a:defRPr>
                <a:latin typeface="华文宋体" panose="02010600040101010101" charset="-122"/>
                <a:ea typeface="华文宋体" panose="02010600040101010101" charset="-122"/>
              </a:defRPr>
            </a:lvl1pPr>
            <a:lvl2pPr indent="0" eaLnBrk="1" fontAlgn="auto" latinLnBrk="0" hangingPunct="1">
              <a:lnSpc>
                <a:spcPct val="100000"/>
              </a:lnSpc>
              <a:spcAft>
                <a:spcPts val="200"/>
              </a:spcAft>
              <a:defRPr>
                <a:latin typeface="华文宋体" panose="02010600040101010101" charset="-122"/>
                <a:ea typeface="华文宋体" panose="02010600040101010101" charset="-122"/>
              </a:defRPr>
            </a:lvl2pPr>
            <a:lvl3pPr indent="0" eaLnBrk="1" fontAlgn="auto" latinLnBrk="0" hangingPunct="1">
              <a:lnSpc>
                <a:spcPct val="100000"/>
              </a:lnSpc>
              <a:spcAft>
                <a:spcPts val="200"/>
              </a:spcAft>
              <a:defRPr>
                <a:latin typeface="华文宋体" panose="02010600040101010101" charset="-122"/>
                <a:ea typeface="华文宋体" panose="02010600040101010101" charset="-122"/>
              </a:defRPr>
            </a:lvl3pPr>
            <a:lvl4pPr indent="0" eaLnBrk="1" fontAlgn="auto" latinLnBrk="0" hangingPunct="1">
              <a:lnSpc>
                <a:spcPct val="100000"/>
              </a:lnSpc>
              <a:spcAft>
                <a:spcPts val="200"/>
              </a:spcAft>
              <a:defRPr>
                <a:latin typeface="华文宋体" panose="02010600040101010101" charset="-122"/>
                <a:ea typeface="华文宋体" panose="02010600040101010101" charset="-122"/>
              </a:defRPr>
            </a:lvl4pPr>
            <a:lvl5pPr indent="0" eaLnBrk="1" fontAlgn="auto" latinLnBrk="0" hangingPunct="1">
              <a:lnSpc>
                <a:spcPct val="100000"/>
              </a:lnSpc>
              <a:spcAft>
                <a:spcPts val="200"/>
              </a:spcAft>
              <a:defRPr>
                <a:latin typeface="华文宋体" panose="02010600040101010101" charset="-122"/>
                <a:ea typeface="华文宋体" panose="0201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6065E-33D9-453A-9430-0813788CF266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B6D77-0F56-4BA9-8A5B-119B03AF42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4" b="7888"/>
          <a:stretch>
            <a:fillRect/>
          </a:stretch>
        </p:blipFill>
        <p:spPr>
          <a:xfrm>
            <a:off x="3062" y="1643892"/>
            <a:ext cx="6010741" cy="521731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29544" y="2030132"/>
            <a:ext cx="2312798" cy="2775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26626" y="2814781"/>
            <a:ext cx="6120823" cy="1099854"/>
          </a:xfrm>
        </p:spPr>
        <p:txBody>
          <a:bodyPr anchor="ctr">
            <a:normAutofit/>
          </a:bodyPr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20873" r="13221" b="9068"/>
          <a:stretch>
            <a:fillRect/>
          </a:stretch>
        </p:blipFill>
        <p:spPr>
          <a:xfrm flipH="1">
            <a:off x="10105072" y="5187351"/>
            <a:ext cx="2081823" cy="16666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20873" r="13221" b="9068"/>
          <a:stretch>
            <a:fillRect/>
          </a:stretch>
        </p:blipFill>
        <p:spPr>
          <a:xfrm flipH="1">
            <a:off x="10105072" y="5187351"/>
            <a:ext cx="2081823" cy="16666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71864" y="4178535"/>
            <a:ext cx="1515767" cy="181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4" b="7888"/>
          <a:stretch>
            <a:fillRect/>
          </a:stretch>
        </p:blipFill>
        <p:spPr>
          <a:xfrm>
            <a:off x="-1133" y="549166"/>
            <a:ext cx="7272997" cy="63129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b="9068"/>
          <a:stretch>
            <a:fillRect/>
          </a:stretch>
        </p:blipFill>
        <p:spPr>
          <a:xfrm flipH="1">
            <a:off x="8595171" y="3689137"/>
            <a:ext cx="3596827" cy="31671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orient="vert" hasCustomPrompt="1"/>
          </p:nvPr>
        </p:nvSpPr>
        <p:spPr>
          <a:xfrm>
            <a:off x="7371137" y="521173"/>
            <a:ext cx="1349042" cy="3969564"/>
          </a:xfrm>
        </p:spPr>
        <p:txBody>
          <a:bodyPr vert="eaVert">
            <a:normAutofit/>
          </a:bodyPr>
          <a:lstStyle>
            <a:lvl1pPr algn="r">
              <a:defRPr sz="480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20873" r="13221" b="9068"/>
          <a:stretch>
            <a:fillRect/>
          </a:stretch>
        </p:blipFill>
        <p:spPr>
          <a:xfrm flipH="1">
            <a:off x="10105072" y="5187351"/>
            <a:ext cx="2081823" cy="16666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20873" r="13221" b="9068"/>
          <a:stretch>
            <a:fillRect/>
          </a:stretch>
        </p:blipFill>
        <p:spPr>
          <a:xfrm flipH="1">
            <a:off x="10105072" y="5187351"/>
            <a:ext cx="2081823" cy="16666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2019/9/3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20873" r="13221" b="9068"/>
          <a:stretch>
            <a:fillRect/>
          </a:stretch>
        </p:blipFill>
        <p:spPr>
          <a:xfrm flipH="1">
            <a:off x="10105072" y="5187351"/>
            <a:ext cx="2081823" cy="166666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20873" r="13221" b="9068"/>
          <a:stretch>
            <a:fillRect/>
          </a:stretch>
        </p:blipFill>
        <p:spPr>
          <a:xfrm flipH="1">
            <a:off x="10105072" y="5187351"/>
            <a:ext cx="2081823" cy="166666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9972-F6CA-4D82-A41E-85FC104EF1A8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C30E2-E5F9-4722-B3D5-5BFDDF391B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6065E-33D9-453A-9430-0813788CF266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B6D77-0F56-4BA9-8A5B-119B03AF422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/>
          <p:nvPr/>
        </p:nvSpPr>
        <p:spPr>
          <a:xfrm>
            <a:off x="1991677" y="1061085"/>
            <a:ext cx="9508247" cy="230832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7200" b="1" dirty="0">
                <a:solidFill>
                  <a:srgbClr val="FF0066"/>
                </a:solidFill>
                <a:latin typeface="Arial" panose="020B0604020202020204" pitchFamily="34" charset="0"/>
                <a:ea typeface="黑体" panose="02010600030101010101" charset="-122"/>
              </a:rPr>
              <a:t>  </a:t>
            </a:r>
            <a:r>
              <a:rPr lang="en-US" altLang="zh-CN" sz="7200" b="1" dirty="0" smtClean="0">
                <a:solidFill>
                  <a:srgbClr val="FF0066"/>
                </a:solidFill>
                <a:latin typeface="Arial" panose="020B0604020202020204" pitchFamily="34" charset="0"/>
                <a:ea typeface="黑体" panose="02010600030101010101" charset="-122"/>
              </a:rPr>
              <a:t>《</a:t>
            </a:r>
            <a:r>
              <a:rPr lang="zh-CN" altLang="en-US" sz="7200" b="1" dirty="0" smtClean="0">
                <a:solidFill>
                  <a:srgbClr val="FF0066"/>
                </a:solidFill>
                <a:latin typeface="Arial" panose="020B0604020202020204" pitchFamily="34" charset="0"/>
                <a:ea typeface="黑体" panose="02010600030101010101" charset="-122"/>
              </a:rPr>
              <a:t>乌有</a:t>
            </a:r>
            <a:r>
              <a:rPr lang="zh-CN" altLang="en-US" sz="7200" b="1" dirty="0">
                <a:solidFill>
                  <a:srgbClr val="FF0066"/>
                </a:solidFill>
                <a:latin typeface="Arial" panose="020B0604020202020204" pitchFamily="34" charset="0"/>
                <a:ea typeface="黑体" panose="02010600030101010101" charset="-122"/>
              </a:rPr>
              <a:t>先生</a:t>
            </a:r>
            <a:r>
              <a:rPr lang="zh-CN" altLang="en-US" sz="7200" b="1" dirty="0" smtClean="0">
                <a:solidFill>
                  <a:srgbClr val="FF0066"/>
                </a:solidFill>
                <a:latin typeface="Arial" panose="020B0604020202020204" pitchFamily="34" charset="0"/>
                <a:ea typeface="黑体" panose="02010600030101010101" charset="-122"/>
              </a:rPr>
              <a:t>历险记</a:t>
            </a:r>
            <a:r>
              <a:rPr lang="en-US" altLang="zh-CN" sz="7200" b="1" dirty="0">
                <a:solidFill>
                  <a:srgbClr val="FF0066"/>
                </a:solidFill>
                <a:latin typeface="Arial" panose="020B0604020202020204" pitchFamily="34" charset="0"/>
                <a:ea typeface="黑体" panose="02010600030101010101" charset="-122"/>
              </a:rPr>
              <a:t>》</a:t>
            </a:r>
            <a:endParaRPr lang="zh-CN" altLang="en-US" sz="7200" b="1" dirty="0">
              <a:solidFill>
                <a:srgbClr val="FF0066"/>
              </a:solidFill>
              <a:latin typeface="Arial" panose="020B0604020202020204" pitchFamily="34" charset="0"/>
              <a:ea typeface="黑体" panose="02010600030101010101" charset="-122"/>
            </a:endParaRPr>
          </a:p>
          <a:p>
            <a:r>
              <a:rPr lang="zh-CN" altLang="en-US" sz="7200" b="1" dirty="0">
                <a:solidFill>
                  <a:srgbClr val="FF0066"/>
                </a:solidFill>
                <a:latin typeface="Arial" panose="020B0604020202020204" pitchFamily="34" charset="0"/>
                <a:ea typeface="黑体" panose="02010600030101010101" charset="-122"/>
              </a:rPr>
              <a:t>              </a:t>
            </a:r>
            <a:r>
              <a:rPr lang="zh-CN" altLang="en-US" sz="7200" b="1" dirty="0" smtClean="0">
                <a:solidFill>
                  <a:srgbClr val="FF0066"/>
                </a:solidFill>
                <a:latin typeface="Arial" panose="020B0604020202020204" pitchFamily="34" charset="0"/>
                <a:ea typeface="黑体" panose="02010600030101010101" charset="-122"/>
              </a:rPr>
              <a:t>     </a:t>
            </a:r>
            <a:r>
              <a:rPr lang="zh-CN" altLang="en-US" sz="4800" dirty="0" smtClean="0">
                <a:solidFill>
                  <a:srgbClr val="FF0066"/>
                </a:solidFill>
                <a:latin typeface="Arial" panose="020B0604020202020204" pitchFamily="34" charset="0"/>
                <a:ea typeface="黑体" panose="02010600030101010101" charset="-122"/>
              </a:rPr>
              <a:t>原著：张</a:t>
            </a:r>
            <a:r>
              <a:rPr lang="zh-CN" altLang="en-US" sz="4800" dirty="0">
                <a:solidFill>
                  <a:srgbClr val="FF0066"/>
                </a:solidFill>
                <a:latin typeface="Arial" panose="020B0604020202020204" pitchFamily="34" charset="0"/>
                <a:ea typeface="黑体" panose="02010600030101010101" charset="-122"/>
              </a:rPr>
              <a:t>孝纯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99294" y="3709457"/>
            <a:ext cx="3480440" cy="584775"/>
          </a:xfrm>
          <a:prstGeom prst="rect">
            <a:avLst/>
          </a:prstGeom>
          <a:solidFill>
            <a:srgbClr val="FF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课件修订：卢秋娟</a:t>
            </a:r>
            <a:endParaRPr lang="zh-CN" altLang="en-US" sz="3200" b="1" dirty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706" y="6100763"/>
            <a:ext cx="5606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FF"/>
                </a:solidFill>
              </a:rPr>
              <a:t>在广西风雨老师</a:t>
            </a:r>
            <a:r>
              <a:rPr lang="en-US" altLang="zh-CN" sz="2800" b="1" dirty="0" smtClean="0">
                <a:solidFill>
                  <a:srgbClr val="0000FF"/>
                </a:solidFill>
              </a:rPr>
              <a:t>17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年版基础上整理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  <p:bldLst>
      <p:bldP spid="4098" grpId="0" bldLvl="0"/>
      <p:bldP spid="4098" grpId="1" bldLvl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619406" y="319227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567949" y="1335734"/>
            <a:ext cx="7422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973577" y="566210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560780" y="5120629"/>
            <a:ext cx="652617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105373" y="514573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02431" y="5145731"/>
            <a:ext cx="860614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741412" y="4641925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42049" y="465267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375645" y="419009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42049" y="417934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098204" y="371676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85076" y="371676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098204" y="2729699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02431" y="272970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822555" y="226089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741412" y="226089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02719" y="179831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02431" y="179831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一、</a:t>
            </a:r>
            <a:r>
              <a:rPr lang="en-US" altLang="zh-CN" sz="4800" dirty="0">
                <a:solidFill>
                  <a:srgbClr val="0070C0"/>
                </a:solidFill>
                <a:sym typeface="+mn-ea"/>
              </a:rPr>
              <a:t>高蹈出尘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249673"/>
            <a:ext cx="4840941" cy="5415821"/>
          </a:xfrm>
        </p:spPr>
        <p:txBody>
          <a:bodyPr vert="horz" wrap="square" lIns="91440" tIns="45720" rIns="91440" bIns="45720" anchor="t">
            <a:normAutofit fontScale="47500" lnSpcReduction="20000"/>
          </a:bodyPr>
          <a:lstStyle/>
          <a:p>
            <a:pPr>
              <a:lnSpc>
                <a:spcPts val="384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200" dirty="0"/>
              <a:t>  </a:t>
            </a:r>
            <a:r>
              <a:rPr lang="zh-CN" altLang="en-US" sz="3200" dirty="0" smtClean="0"/>
              <a:t> </a:t>
            </a:r>
            <a:r>
              <a:rPr lang="zh-CN" altLang="en-US" sz="59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乌有</a:t>
            </a:r>
            <a:r>
              <a:rPr lang="zh-CN" altLang="en-US" sz="59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先生者，中山布衣也。年且七十，艺桑麻五谷以为生，不欲与俗人齿，毁誉不存乎心，人以达士目之。海阳亡是公，高士也，年七十有三矣，惟读书是务。朝廷数授以官，</a:t>
            </a:r>
            <a:r>
              <a:rPr lang="zh-CN" altLang="en-US" sz="59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不就，</a:t>
            </a:r>
            <a:r>
              <a:rPr lang="zh-CN" altLang="en-US" sz="59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曰：“边鄙野人，不足以充小吏。”公素善先生，而相违期年未之见</a:t>
            </a:r>
            <a:r>
              <a:rPr lang="zh-CN" altLang="en-US" sz="59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已，因</a:t>
            </a:r>
            <a:r>
              <a:rPr lang="zh-CN" altLang="en-US" sz="59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亲赴中山访焉。 </a:t>
            </a: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2" y="1164133"/>
            <a:ext cx="685620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15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、充：充当、担任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16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素善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平时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与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交好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素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善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留侯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张良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17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违：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离开、分离，如“久违”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18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期（</a:t>
            </a:r>
            <a:r>
              <a:rPr lang="en-US" altLang="zh-CN" sz="2800" b="1" dirty="0" err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jī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）年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：满一年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，整整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一年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期年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之后，虽欲言，无可进者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邹忌讽齐王纳谏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19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未之见：未见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之，宾语前置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然而不王者，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未之有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寡人之于国也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20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已：通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“矣”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老矣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无能为也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已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烛之武退秦师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3087" y="4133627"/>
            <a:ext cx="1907693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213397" y="5612793"/>
            <a:ext cx="532517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flipV="1">
            <a:off x="190053" y="6078969"/>
            <a:ext cx="824755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773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5" grpId="0" animBg="1"/>
      <p:bldP spid="24" grpId="0" animBg="1"/>
      <p:bldP spid="18" grpId="0" animBg="1"/>
      <p:bldP spid="28" grpId="0" animBg="1"/>
      <p:bldP spid="2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20095150254912959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3336" y="333487"/>
            <a:ext cx="902811" cy="52322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补充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6456" y="856707"/>
            <a:ext cx="10499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千日醉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》</a:t>
            </a: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饮：</a:t>
            </a:r>
            <a:r>
              <a:rPr lang="en-US" altLang="zh-CN" sz="2800" dirty="0" err="1" smtClean="0">
                <a:latin typeface="黑体" pitchFamily="49" charset="-122"/>
                <a:ea typeface="黑体" pitchFamily="49" charset="-122"/>
              </a:rPr>
              <a:t>yìn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，给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……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喝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且：姑且、暂且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怍：改变脸色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怪：以之为怪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亡：通“无”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服阕：服除，服丧期满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合：应该。“文章合为时而著，歌诗合为事而作。”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彻：通，达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许：表约数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被：遭受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507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20095150254912959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3336" y="333487"/>
            <a:ext cx="902811" cy="52322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补充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6456" y="856707"/>
            <a:ext cx="104990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子虚先生小传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》</a:t>
            </a: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子虚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先生少有节操，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从兄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为人所杀，无子，先生年十五，常思报之。乃挟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兵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结客，后遂往复仇。而仇家皆疾病，无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相距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者。先生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以因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疾报杀，非仁者心，且释之而去。稍壮，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折节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读书，欲以此驰骋当世，然终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不遇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。晚乃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遁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于中山。环堵萧然，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庵居蔬食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，不与世相闻。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4741" y="3534363"/>
            <a:ext cx="9402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从兄：堂兄                     兵：武器</a:t>
            </a:r>
            <a:endParaRPr lang="en-US" altLang="zh-CN" sz="2800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相：动作偏指一方，他           距：通“拒”，抵抗</a:t>
            </a:r>
            <a:endParaRPr lang="en-US" altLang="zh-CN" sz="2800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以：认为；因：趁着             折节：改变志向</a:t>
            </a:r>
            <a:endParaRPr lang="en-US" altLang="zh-CN" sz="2800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不遇：不得志                   遁：隐居</a:t>
            </a:r>
            <a:endParaRPr lang="en-US" altLang="zh-CN" sz="2800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庵居蔬</a:t>
            </a:r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食：应为“居庵食蔬”，住草屋吃素食。</a:t>
            </a:r>
            <a:endParaRPr lang="en-US" altLang="zh-CN" sz="2800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（本文根据</a:t>
            </a:r>
            <a:r>
              <a:rPr lang="en-US" altLang="zh-CN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方山子传</a:t>
            </a:r>
            <a:r>
              <a:rPr lang="en-US" altLang="zh-CN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仿写）</a:t>
            </a:r>
            <a:endParaRPr lang="zh-CN" altLang="en-US" sz="2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20095150254912959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3336" y="333487"/>
            <a:ext cx="4512774" cy="52322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乌有先生传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知识点总结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152" y="1118317"/>
            <a:ext cx="10499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一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、通假字</a:t>
            </a: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海阳亡是公：亡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无        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   年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七十有三矣：有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又           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未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之见已：已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矣               二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叟相见大说：说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悦       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然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敝庐颇畜薄酿：畜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蓄         翼日：翼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翌</a:t>
            </a: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先生复要公饮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遂要还其家：要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邀                           薄莫：莫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暮                   是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倍义尔：倍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背           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遂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属老妻护公：属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嘱           手信而指弗见：信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伸</a:t>
            </a: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先生欲投村落辟焉：辟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避      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叩门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而人皆弗之内：内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纳</a:t>
            </a: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则见一缢妇县梁柱间：县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悬    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被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发诎颈：被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披</a:t>
            </a: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先生卒惊：卒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猝          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   还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走宇下：还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旋               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得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无缢妇为之与：与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欤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326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20095150254912959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3336" y="333487"/>
            <a:ext cx="4512774" cy="52322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乌有先生传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知识点总结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152" y="1118317"/>
            <a:ext cx="10499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一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、通假</a:t>
            </a: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字</a:t>
            </a:r>
            <a:endParaRPr lang="en-US" altLang="zh-CN" sz="280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于电光下孰视之：孰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熟    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   先生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冯驴伏：冯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凭             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女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鬼邪：女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汝                 罢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甚：罢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疲               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欲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蚤至山中：蚤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早             略无阙处：阙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缺</a:t>
            </a: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强人列陈阻于前：陈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阵    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   皆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被甲执兵：被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披             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遂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就禽：禽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擒                 声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裁止：裁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才             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而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馁虎见于林莽间：见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现       先生趣而前：趣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趋</a:t>
            </a: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不者：不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否              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   涂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经向所入兰若：涂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途         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心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之幻景耳：景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影             及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反：反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返               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又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然艾灸之：然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燃             不索直而去：直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值</a:t>
            </a:r>
          </a:p>
          <a:p>
            <a:endParaRPr lang="zh-CN" altLang="en-US" sz="2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744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20095150254912959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3336" y="333487"/>
            <a:ext cx="4512774" cy="52322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乌有先生传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知识点总结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152" y="1118317"/>
            <a:ext cx="104990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、词类活用</a:t>
            </a: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人以达士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目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之：名作动，看待           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亟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延邻医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脉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之：名作动，诊脉</a:t>
            </a: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孰能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生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之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终当有以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活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之：使动，使之活下来            </a:t>
            </a: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先生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然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之：形作动，认为对             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而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躬自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策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驴：名作动，用鞭子打  </a:t>
            </a: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其欲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血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孤刀乎：使动，使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……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沾血       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先生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蛇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行匍匐以进：名作状，像蛇一样地</a:t>
            </a:r>
          </a:p>
          <a:p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怪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而视之：意动，以之为怪             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衣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短褐：名作动，穿  </a:t>
            </a: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吾家世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医：意动，以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……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为职业</a:t>
            </a:r>
          </a:p>
          <a:p>
            <a:endParaRPr lang="zh-CN" altLang="en-US" sz="28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871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20095150254912959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3336" y="333487"/>
            <a:ext cx="4512774" cy="52322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乌有先生传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知识点总结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152" y="1118317"/>
            <a:ext cx="10499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三、一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词多义</a:t>
            </a: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诚：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、诚能速之来（如果）   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、诚难远涉（确实）</a:t>
            </a: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策：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、而躬自策驴（鞭打）   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、遂执策厉声曰（鞭子）  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   3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、急击之以策（鞭子）</a:t>
            </a: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盖：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、盖共饮诸（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盍，何不）   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、盖一矢已贯其喉矣（原来是）</a:t>
            </a: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其：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、其欲血孤刀乎（表反问）  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、君其勿惧（表祈使）</a:t>
            </a: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乃：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、以救乃友（你的）  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、不意今乃捐躯此兽之口（竟然） 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   3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、何由知乃先生为也（是）</a:t>
            </a: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相：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、长者相之（察看）  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、吉人天相（帮助）</a:t>
            </a: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区区：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、感君区区（情意真挚）  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、区区小事（小，少）</a:t>
            </a:r>
          </a:p>
          <a:p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279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20095150254912959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3336" y="333487"/>
            <a:ext cx="4512774" cy="52322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乌有先生传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知识点总结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152" y="1118317"/>
            <a:ext cx="104990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四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、同类词</a:t>
            </a:r>
          </a:p>
          <a:p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兼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词：①盖共饮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诸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；②故人过我而死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焉</a:t>
            </a:r>
          </a:p>
          <a:p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、不久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：①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未几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，密云蔽空；②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旋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忆及曩昔尝过此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        ③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俄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见寺门大辟；④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已而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，驴惊鸣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        ⑤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斯须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而强人列陈阻于前；⑥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少顷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闻巨啸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        ⑦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寻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见一长者挟弓立崖上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        ⑧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无何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，至山口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；⑨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须臾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，公觉。</a:t>
            </a:r>
          </a:p>
          <a:p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、平时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：①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雅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闻百里外山中有子虚长者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       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②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公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素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善先生；③先生胆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素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壮</a:t>
            </a:r>
          </a:p>
          <a:p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、都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：①人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咸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以今世之扁鹊称之；②须眉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悉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白；③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举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家衣食不给</a:t>
            </a:r>
          </a:p>
          <a:p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、一类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人：①顾谓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徒属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曰；②非草寇之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比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；③吾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辈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亦鲜遇之</a:t>
            </a:r>
          </a:p>
          <a:p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147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20095150254912959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3336" y="333487"/>
            <a:ext cx="4512774" cy="52322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乌有先生传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知识点总结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152" y="1118317"/>
            <a:ext cx="104990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四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、同类词</a:t>
            </a:r>
          </a:p>
          <a:p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6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、沿着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：①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缘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鸟道；②并驱而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循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大道</a:t>
            </a:r>
          </a:p>
          <a:p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7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、料想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：①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虞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君不得见耳；②先生自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分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必死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       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③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不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意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今乃捐躯此兽之口</a:t>
            </a:r>
          </a:p>
          <a:p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8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、大约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：①山行十里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许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；②麾下壮士骑从者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无虑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数十骑</a:t>
            </a:r>
          </a:p>
          <a:p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、赠送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：①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遗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药数剂；②作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止酒铭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以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贻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之</a:t>
            </a:r>
          </a:p>
          <a:p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、疑问代词：①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自？②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何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所之？③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曷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为信此哉？④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恶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能报？</a:t>
            </a:r>
          </a:p>
          <a:p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106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20095150254912959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3336" y="333487"/>
            <a:ext cx="4512774" cy="52322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乌有先生传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知识点总结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152" y="1118317"/>
            <a:ext cx="10499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五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、句式</a:t>
            </a:r>
          </a:p>
          <a:p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惟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读书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是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务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  而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相违期年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未之见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已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仆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无以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为敬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  愚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无所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用其技矣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  </a:t>
            </a:r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无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乃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不可乎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则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庶几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白骨可肉矣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  求人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可使延之者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  </a:t>
            </a:r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奈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之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何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终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当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有以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活之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  </a:t>
            </a:r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孰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若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冒死以救之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  </a:t>
            </a:r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得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无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缢妇为之与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何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惧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为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  </a:t>
            </a:r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何以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金帛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为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  急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击之以策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是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以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误入大寨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  </a:t>
            </a:r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然则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，君义士也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若何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为者也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  病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者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孰与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君少长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不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为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恶姑、嫡妇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所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容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老朽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何功之有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  </a:t>
            </a:r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止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济世活人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耳</a:t>
            </a:r>
          </a:p>
          <a:p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150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2741412" y="1651283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326780" y="165128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510124" y="116360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038114" y="116360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二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</a:t>
            </a:r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乐极生悲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163608"/>
            <a:ext cx="4840941" cy="5415821"/>
          </a:xfrm>
        </p:spPr>
        <p:txBody>
          <a:bodyPr vert="horz" wrap="square" lIns="91440" tIns="45720" rIns="91440" bIns="45720" anchor="t">
            <a:normAutofit fontScale="47500" lnSpcReduction="20000"/>
          </a:bodyPr>
          <a:lstStyle/>
          <a:p>
            <a:pPr>
              <a:lnSpc>
                <a:spcPts val="384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200" dirty="0"/>
              <a:t>  </a:t>
            </a:r>
            <a:r>
              <a:rPr lang="zh-CN" altLang="en-US" sz="3200" dirty="0" smtClean="0"/>
              <a:t> </a:t>
            </a:r>
            <a:r>
              <a:rPr lang="zh-CN" altLang="en-US" sz="5900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叟相见大说。先生曰：“公自遐方来，仆无以为敬，然敝庐颇畜薄酿，每朔望辄自酌，今者故人来，盖共饮诸</a:t>
            </a:r>
            <a:r>
              <a:rPr lang="en-US" altLang="zh-CN" sz="5900" dirty="0">
                <a:latin typeface="黑体" pitchFamily="49" charset="-122"/>
                <a:ea typeface="黑体" pitchFamily="49" charset="-122"/>
              </a:rPr>
              <a:t>?”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于是相与酣饮，夜阑而兴未尽也。酒酣，扣桌而歌</a:t>
            </a:r>
            <a:r>
              <a:rPr lang="en-US" altLang="zh-CN" sz="5900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水浒</a:t>
            </a:r>
            <a:r>
              <a:rPr lang="en-US" altLang="zh-CN" sz="5900" dirty="0">
                <a:latin typeface="黑体" pitchFamily="49" charset="-122"/>
                <a:ea typeface="黑体" pitchFamily="49" charset="-122"/>
              </a:rPr>
              <a:t>•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破阵子</a:t>
            </a:r>
            <a:r>
              <a:rPr lang="en-US" altLang="zh-CN" sz="5900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。翼日，先生复要公饮，把酒论古今治乱事，言唐尧之陋、垂拱之虚、禅让之伪。</a:t>
            </a:r>
            <a:endParaRPr lang="zh-CN" altLang="en-US" sz="59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2" y="1174365"/>
            <a:ext cx="673428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、叟：老头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河曲智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叟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亡以应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愚公移山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、说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：通“悦”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学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而时习之，不亦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说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乎？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论语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秦王必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说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见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臣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秦伯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说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，与郑人盟。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烛之武退秦师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、遐：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远，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如“闻名遐迩”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时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矫首而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遐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观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归去来兮辞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 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、仆：谦辞，称自己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仆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所以留者，待吾客与俱。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20446066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5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995280" y="2186130"/>
            <a:ext cx="452772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741412" y="1651283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203988" y="1651283"/>
            <a:ext cx="704242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326780" y="165128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510124" y="116360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038114" y="116360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二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</a:t>
            </a:r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乐极生悲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152854"/>
            <a:ext cx="4840941" cy="5415821"/>
          </a:xfrm>
        </p:spPr>
        <p:txBody>
          <a:bodyPr vert="horz" wrap="square" lIns="91440" tIns="45720" rIns="91440" bIns="45720" anchor="t">
            <a:normAutofit fontScale="47500" lnSpcReduction="20000"/>
          </a:bodyPr>
          <a:lstStyle/>
          <a:p>
            <a:pPr>
              <a:lnSpc>
                <a:spcPts val="384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200" dirty="0"/>
              <a:t>  </a:t>
            </a:r>
            <a:r>
              <a:rPr lang="zh-CN" altLang="en-US" sz="3200" dirty="0" smtClean="0"/>
              <a:t> </a:t>
            </a:r>
            <a:r>
              <a:rPr lang="zh-CN" altLang="en-US" sz="5900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叟相见大说。先生曰：“公自遐方来，仆无以为敬，然敝庐颇畜薄酿，每朔望辄自酌，今者故人来，盖共饮诸</a:t>
            </a:r>
            <a:r>
              <a:rPr lang="en-US" altLang="zh-CN" sz="5900" dirty="0">
                <a:latin typeface="黑体" pitchFamily="49" charset="-122"/>
                <a:ea typeface="黑体" pitchFamily="49" charset="-122"/>
              </a:rPr>
              <a:t>?”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于是相与酣饮，夜阑而兴未尽也。酒酣，扣桌而歌</a:t>
            </a:r>
            <a:r>
              <a:rPr lang="en-US" altLang="zh-CN" sz="5900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水浒</a:t>
            </a:r>
            <a:r>
              <a:rPr lang="en-US" altLang="zh-CN" sz="5900" dirty="0">
                <a:latin typeface="黑体" pitchFamily="49" charset="-122"/>
                <a:ea typeface="黑体" pitchFamily="49" charset="-122"/>
              </a:rPr>
              <a:t>•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破阵子</a:t>
            </a:r>
            <a:r>
              <a:rPr lang="en-US" altLang="zh-CN" sz="5900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。翼日，先生复要公饮，把酒论古今治乱事，言唐尧之陋、垂拱之虚、禅让之伪。</a:t>
            </a:r>
            <a:endParaRPr lang="zh-CN" altLang="en-US" sz="59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2" y="1174365"/>
            <a:ext cx="673428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、无以：没有用来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的办法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臣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无祖母，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无以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至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今日。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陈情表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不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积跬步，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无以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至千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里。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劝学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军中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无以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为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乐    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而卒惶急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无以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击轲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6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、庐：简陋的居室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南阳诸葛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庐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，西蜀子云亭。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陋室铭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结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庐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在人境，而无车马喧。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饮酒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吾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庐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独破受冻死亦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足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茅屋为秋风所破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歌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三顾臣于草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庐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之中  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出师表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6904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268939" y="3132318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444241" y="271279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529214" y="2113862"/>
            <a:ext cx="758031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679989" y="211386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00463" y="211386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741412" y="1651283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203988" y="1651283"/>
            <a:ext cx="704242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326780" y="165128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510124" y="116360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038114" y="116360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二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</a:t>
            </a:r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乐极生悲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163608"/>
            <a:ext cx="4840941" cy="5415821"/>
          </a:xfrm>
        </p:spPr>
        <p:txBody>
          <a:bodyPr vert="horz" wrap="square" lIns="91440" tIns="45720" rIns="91440" bIns="45720" anchor="t">
            <a:normAutofit fontScale="47500" lnSpcReduction="20000"/>
          </a:bodyPr>
          <a:lstStyle/>
          <a:p>
            <a:pPr>
              <a:lnSpc>
                <a:spcPts val="384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200" dirty="0"/>
              <a:t>  </a:t>
            </a:r>
            <a:r>
              <a:rPr lang="zh-CN" altLang="en-US" sz="3200" dirty="0" smtClean="0"/>
              <a:t> </a:t>
            </a:r>
            <a:r>
              <a:rPr lang="zh-CN" altLang="en-US" sz="5900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叟相见大说。先生曰：“公自遐方来，仆无以为敬，然敝庐颇畜薄酿，每朔望辄自酌，今者故人来，盖共饮诸</a:t>
            </a:r>
            <a:r>
              <a:rPr lang="en-US" altLang="zh-CN" sz="5900" dirty="0">
                <a:latin typeface="黑体" pitchFamily="49" charset="-122"/>
                <a:ea typeface="黑体" pitchFamily="49" charset="-122"/>
              </a:rPr>
              <a:t>?”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于是相与酣饮，夜阑而兴未尽也。酒酣，扣桌而歌</a:t>
            </a:r>
            <a:r>
              <a:rPr lang="en-US" altLang="zh-CN" sz="5900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水浒</a:t>
            </a:r>
            <a:r>
              <a:rPr lang="en-US" altLang="zh-CN" sz="5900" dirty="0">
                <a:latin typeface="黑体" pitchFamily="49" charset="-122"/>
                <a:ea typeface="黑体" pitchFamily="49" charset="-122"/>
              </a:rPr>
              <a:t>•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破阵子</a:t>
            </a:r>
            <a:r>
              <a:rPr lang="en-US" altLang="zh-CN" sz="5900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。翼日，先生复要公饮，把酒论古今治乱事，言唐尧之陋、垂拱之虚、禅让之伪。</a:t>
            </a:r>
            <a:endParaRPr lang="zh-CN" altLang="en-US" sz="59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174365"/>
            <a:ext cx="67342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7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畜：通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“蓄”，储藏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鸡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豚狗彘之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畜（饲养）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寡人之于国也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8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、朔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初一；望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十五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七月既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望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赤壁赋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既望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: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十六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朝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菌不知晦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朔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逍遥游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9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、盖：通“盍”，何不</a:t>
            </a:r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何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技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盖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至此乎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庖丁解牛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：何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、诸：</a:t>
            </a:r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=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之乎，兼词</a:t>
            </a:r>
            <a:endParaRPr lang="zh-CN" altLang="en-US" sz="2800" b="1" dirty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92660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  <p:bldP spid="19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4055957" y="313231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911277" y="3132317"/>
            <a:ext cx="758031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68939" y="3132318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444241" y="271279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529214" y="2113862"/>
            <a:ext cx="758031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679989" y="211386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00463" y="211386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741412" y="1651283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203988" y="1651283"/>
            <a:ext cx="704242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326780" y="165128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510124" y="116360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038114" y="116360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二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</a:t>
            </a:r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乐极生悲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163608"/>
            <a:ext cx="4840941" cy="5415821"/>
          </a:xfrm>
        </p:spPr>
        <p:txBody>
          <a:bodyPr vert="horz" wrap="square" lIns="91440" tIns="45720" rIns="91440" bIns="45720" anchor="t">
            <a:normAutofit fontScale="47500" lnSpcReduction="20000"/>
          </a:bodyPr>
          <a:lstStyle/>
          <a:p>
            <a:pPr>
              <a:lnSpc>
                <a:spcPts val="384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200" dirty="0"/>
              <a:t>  </a:t>
            </a:r>
            <a:r>
              <a:rPr lang="zh-CN" altLang="en-US" sz="3200" dirty="0" smtClean="0"/>
              <a:t> </a:t>
            </a:r>
            <a:r>
              <a:rPr lang="zh-CN" altLang="en-US" sz="5900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叟相见大说。先生曰：“公自遐方来，仆无以为敬，然敝庐颇畜薄酿，每朔望辄自酌，今者故人来，盖共饮诸</a:t>
            </a:r>
            <a:r>
              <a:rPr lang="en-US" altLang="zh-CN" sz="5900" dirty="0">
                <a:latin typeface="黑体" pitchFamily="49" charset="-122"/>
                <a:ea typeface="黑体" pitchFamily="49" charset="-122"/>
              </a:rPr>
              <a:t>?”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于是相与酣饮，夜阑而兴未尽也。酒酣，扣桌而歌</a:t>
            </a:r>
            <a:r>
              <a:rPr lang="en-US" altLang="zh-CN" sz="5900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水浒</a:t>
            </a:r>
            <a:r>
              <a:rPr lang="en-US" altLang="zh-CN" sz="5900" dirty="0">
                <a:latin typeface="黑体" pitchFamily="49" charset="-122"/>
                <a:ea typeface="黑体" pitchFamily="49" charset="-122"/>
              </a:rPr>
              <a:t>•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破阵子</a:t>
            </a:r>
            <a:r>
              <a:rPr lang="en-US" altLang="zh-CN" sz="5900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。翼日，先生复要公饮，把酒论古今治乱事，言唐尧之陋、垂拱之虚、禅让之伪。</a:t>
            </a:r>
            <a:endParaRPr lang="zh-CN" altLang="en-US" sz="59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11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、相与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：一起，一同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相与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枕藉乎舟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中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赤壁赋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于是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舍人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相与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谏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曰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卒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相与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欢，为刎颈之交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相与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步于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中庭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记承天寺夜游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阴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相与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谋劫单于母阏氏归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汉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苏武传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山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气日夕佳，飞鸟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相与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还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饮酒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12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、阑：残尽，晚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夜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阑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卧听风吹雨，铁马冰河入梦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来。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十一月四日风雨大作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那人却在灯火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阑珊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处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青玉案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3706223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244061" y="5115429"/>
            <a:ext cx="84985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326780" y="465285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647511" y="4072075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68939" y="405747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512911" y="3594895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055957" y="313231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911277" y="3132317"/>
            <a:ext cx="758031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68939" y="3132318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444241" y="271279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529214" y="2113862"/>
            <a:ext cx="758031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679989" y="211386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00463" y="211386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741412" y="1651283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203988" y="1651283"/>
            <a:ext cx="704242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326780" y="165128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510124" y="116360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038114" y="116360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二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</a:t>
            </a:r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乐极生悲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33684" y="1163608"/>
            <a:ext cx="4840941" cy="5415821"/>
          </a:xfrm>
        </p:spPr>
        <p:txBody>
          <a:bodyPr vert="horz" wrap="square" lIns="91440" tIns="45720" rIns="91440" bIns="45720" anchor="t">
            <a:normAutofit fontScale="47500" lnSpcReduction="20000"/>
          </a:bodyPr>
          <a:lstStyle/>
          <a:p>
            <a:pPr>
              <a:lnSpc>
                <a:spcPts val="384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200" dirty="0"/>
              <a:t>  </a:t>
            </a:r>
            <a:r>
              <a:rPr lang="zh-CN" altLang="en-US" sz="3200" dirty="0" smtClean="0"/>
              <a:t> </a:t>
            </a:r>
            <a:r>
              <a:rPr lang="zh-CN" altLang="en-US" sz="5900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叟相见大说。先生曰：“公自遐方来，仆无以为敬，然敝庐颇畜薄酿，每朔望辄自酌，今者故人来，盖共饮诸</a:t>
            </a:r>
            <a:r>
              <a:rPr lang="en-US" altLang="zh-CN" sz="5900" dirty="0">
                <a:latin typeface="黑体" pitchFamily="49" charset="-122"/>
                <a:ea typeface="黑体" pitchFamily="49" charset="-122"/>
              </a:rPr>
              <a:t>?”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于是相与酣饮，夜阑而兴未尽也。酒酣，扣桌而歌</a:t>
            </a:r>
            <a:r>
              <a:rPr lang="en-US" altLang="zh-CN" sz="5900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水浒</a:t>
            </a:r>
            <a:r>
              <a:rPr lang="en-US" altLang="zh-CN" sz="5900" dirty="0">
                <a:latin typeface="黑体" pitchFamily="49" charset="-122"/>
                <a:ea typeface="黑体" pitchFamily="49" charset="-122"/>
              </a:rPr>
              <a:t>•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破阵子</a:t>
            </a:r>
            <a:r>
              <a:rPr lang="en-US" altLang="zh-CN" sz="5900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sz="5900" dirty="0">
                <a:latin typeface="黑体" pitchFamily="49" charset="-122"/>
                <a:ea typeface="黑体" pitchFamily="49" charset="-122"/>
              </a:rPr>
              <a:t>。翼日，先生复要公饮，把酒论古今治乱事，言唐尧之陋、垂拱之虚、禅让之伪。</a:t>
            </a:r>
            <a:endParaRPr lang="zh-CN" altLang="en-US" sz="59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174365"/>
            <a:ext cx="67342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13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、扣：敲打；歌：唱</a:t>
            </a:r>
            <a:endParaRPr lang="en-US" altLang="zh-CN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扣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舷而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歌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之  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赤壁赋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14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、翼：通“翌”，第二天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15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要：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通“邀”，邀请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张良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出，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要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项伯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便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要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还家，设酒杀鸡做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食。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桃花源记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16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、治乱：太平与混乱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于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治乱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屈原列传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明晓国家太平与混乱的道理）</a:t>
            </a:r>
          </a:p>
          <a:p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治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：太平、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繁荣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天下大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治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、文景之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治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、贞观之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治</a:t>
            </a:r>
          </a:p>
          <a:p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7975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5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681142" y="323796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9583" y="3237968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961688" y="2603282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287601" y="2007415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233960" y="136622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741068" y="1331782"/>
            <a:ext cx="816519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二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</a:t>
            </a:r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乐极生悲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180273"/>
            <a:ext cx="4840941" cy="541582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意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快甚，不觉以酩酊矣。薄莫，先生酒解，而公犹僵卧，气息惙然，呼之不醒，大惊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，亟延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邻医脉之。医曰：“殆矣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!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微司命，孰能生之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?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愚无所用其技矣。”先生靡计不施，迄无效，益恐。</a:t>
            </a: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89" y="972237"/>
            <a:ext cx="673428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17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、酩酊：大醉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18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、薄：迫近；莫：通“暮”，晚    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薄暮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冥冥，虎啸猿啼。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岳阳楼记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日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薄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西山，气息奄奄。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陈情表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莫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者，春服既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成。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沂水春风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曰归曰归，岁亦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莫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止。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采薇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19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、惙</a:t>
            </a:r>
            <a:r>
              <a:rPr lang="en-US" altLang="zh-CN" sz="2800" b="1" dirty="0" err="1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chuò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然：微弱的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样子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近抚之，气息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惙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然。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促织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20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、亟：</a:t>
            </a:r>
            <a:r>
              <a:rPr lang="en-US" altLang="zh-CN" sz="2800" b="1" dirty="0" err="1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jí</a:t>
            </a:r>
            <a:r>
              <a:rPr lang="en-US" altLang="zh-CN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急速，赶快；如“亟待解决”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21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、延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：邀请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余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人各复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延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至其家，皆出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酒食。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桃花源记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  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秦人开关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延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敌  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过秦论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2706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 animBg="1"/>
      <p:bldP spid="31" grpId="0" animBg="1"/>
      <p:bldP spid="26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918039" y="389649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212753" y="3896180"/>
            <a:ext cx="730794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50177" y="388157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233960" y="3288095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709680" y="326202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81142" y="323796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9583" y="3237968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961688" y="2603282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287601" y="2007415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233960" y="136622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741068" y="1331782"/>
            <a:ext cx="816519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二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</a:t>
            </a:r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乐极生悲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173668"/>
            <a:ext cx="4840941" cy="541582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意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快甚，不觉以酩酊矣。薄莫，先生酒解，而公犹僵卧，气息惙然，呼之不醒，大惊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，亟延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邻医脉之。医曰：“殆矣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!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微司命，孰能生之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?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愚无所用其技矣。”先生靡计不施，迄无效，益恐。</a:t>
            </a: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0" y="1174365"/>
            <a:ext cx="67342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22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、脉：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诊脉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23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、殆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危险，危害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知己知彼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百战不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殆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孙子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24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、微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：无、没有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微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夫人之力不及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此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烛之武退秦师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微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太子言，臣愿得谒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微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斯人，吾谁与归？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岳阳楼记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25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、司命：掌管生死大权的神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司命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之所属，无奈何也！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扁鹊见蔡桓公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26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、生：使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动，使之活，救活</a:t>
            </a:r>
            <a:endParaRPr lang="en-US" altLang="zh-CN" sz="2800" b="1" dirty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97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27" grpId="0" animBg="1"/>
      <p:bldP spid="25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3557587" y="452156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798441" y="388013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918039" y="389649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212753" y="3896180"/>
            <a:ext cx="730794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50177" y="388157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233960" y="3288095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709680" y="326202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81142" y="323796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9583" y="3237968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961688" y="2603282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287601" y="2007415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233960" y="136622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741068" y="1331782"/>
            <a:ext cx="816519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二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</a:t>
            </a:r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乐极生悲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172223"/>
            <a:ext cx="4840941" cy="541582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意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快甚，不觉以酩酊矣。薄莫，先生酒解，而公犹僵卧，气息惙然，呼之不醒，大惊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，亟延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邻医脉之。医曰：“殆矣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!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微司命，孰能生之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?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愚无所用其技矣。”先生靡计不施，迄无效，益恐。</a:t>
            </a: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0" y="1174365"/>
            <a:ext cx="673428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27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、愚：自称的谦辞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愚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以为宫中之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事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出师表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28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、无所：没有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地方；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不，没有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财物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无所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取，妇女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无所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幸。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行李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之往来，共其乏困，君亦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无所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害。  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烛之武退秦师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刑罚不中，则民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无所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错手足。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论语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29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、靡：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没有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三岁为妇，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靡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室劳矣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夙兴夜寐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靡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有朝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矣。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氓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靡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室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靡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家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靡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使归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聘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采薇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49627" y="4359735"/>
            <a:ext cx="532517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52630" y="4984143"/>
            <a:ext cx="532517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7106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998997" y="5198275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557587" y="452156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798441" y="388013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918039" y="389649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212753" y="3896180"/>
            <a:ext cx="730794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50177" y="388157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233960" y="3288095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709680" y="326202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81142" y="323796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9583" y="3237968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961688" y="2603282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287601" y="2007415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233960" y="136622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741068" y="1331782"/>
            <a:ext cx="816519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二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</a:t>
            </a:r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乐极生悲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18826" y="1162136"/>
            <a:ext cx="4840941" cy="541582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意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快甚，不觉以酩酊矣。薄莫，先生酒解，而公犹僵卧，气息惙然，呼之不醒，大惊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，亟延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邻医脉之。医曰：“殆矣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!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微司命，孰能生之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?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愚无所用其技矣。”先生靡计不施，迄无效，益恐。</a:t>
            </a: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0" y="1174365"/>
            <a:ext cx="67342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30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、迄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：竟、终</a:t>
            </a:r>
            <a:endParaRPr lang="zh-CN" altLang="en-US" sz="2800" b="1" dirty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探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石发穴，靡计不施，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迄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无济。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促织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到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： 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迄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今为止</a:t>
            </a:r>
          </a:p>
          <a:p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49627" y="4359735"/>
            <a:ext cx="532517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52630" y="4984143"/>
            <a:ext cx="532517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9906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>
            <p:ph type="title"/>
          </p:nvPr>
        </p:nvSpPr>
        <p:spPr>
          <a:xfrm>
            <a:off x="2063750" y="117475"/>
            <a:ext cx="7788275" cy="1300163"/>
          </a:xfrm>
        </p:spPr>
        <p:txBody>
          <a:bodyPr vert="horz" wrap="square" lIns="91440" tIns="45720" rIns="91440" bIns="45720" anchor="ctr"/>
          <a:lstStyle/>
          <a:p>
            <a:pPr algn="ctr" eaLnBrk="1" hangingPunct="1"/>
            <a:r>
              <a:rPr lang="zh-CN" altLang="en-US" sz="6000" dirty="0">
                <a:solidFill>
                  <a:srgbClr val="FF0000"/>
                </a:solidFill>
              </a:rPr>
              <a:t>推荐</a:t>
            </a:r>
          </a:p>
        </p:txBody>
      </p:sp>
      <p:sp>
        <p:nvSpPr>
          <p:cNvPr id="5123" name="Rectangle 3"/>
          <p:cNvSpPr>
            <a:spLocks noGrp="1"/>
          </p:cNvSpPr>
          <p:nvPr>
            <p:ph idx="1"/>
          </p:nvPr>
        </p:nvSpPr>
        <p:spPr>
          <a:xfrm>
            <a:off x="1511300" y="1412875"/>
            <a:ext cx="9418955" cy="5220335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 marL="0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dirty="0"/>
              <a:t>        </a:t>
            </a:r>
            <a:r>
              <a:rPr lang="zh-CN" altLang="en-US" sz="3200" dirty="0"/>
              <a:t> </a:t>
            </a:r>
            <a:r>
              <a:rPr lang="zh-CN" altLang="en-US" sz="3200" b="1" dirty="0"/>
              <a:t>《乌有先生历险记》系由河北省邢台市特级教师</a:t>
            </a:r>
            <a:r>
              <a:rPr lang="zh-CN" altLang="en-US" sz="3200" b="1" dirty="0">
                <a:solidFill>
                  <a:srgbClr val="FF0000"/>
                </a:solidFill>
              </a:rPr>
              <a:t>张孝纯</a:t>
            </a:r>
            <a:r>
              <a:rPr lang="zh-CN" altLang="en-US" sz="3200" b="1" dirty="0"/>
              <a:t>先生为</a:t>
            </a:r>
            <a:r>
              <a:rPr lang="zh-CN" altLang="en-US" sz="3200" b="1" dirty="0">
                <a:solidFill>
                  <a:srgbClr val="FF0000"/>
                </a:solidFill>
              </a:rPr>
              <a:t>高考文言文复习</a:t>
            </a:r>
            <a:r>
              <a:rPr lang="zh-CN" altLang="en-US" sz="3200" b="1" dirty="0"/>
              <a:t>而仿古自编。这篇两千来字的文言文，不仅是一篇生动引人的故事，而且是一套富有创造性的文言知识的复习和练习题。</a:t>
            </a:r>
            <a:r>
              <a:rPr lang="zh-CN" altLang="en-US" sz="3200" b="1" dirty="0">
                <a:solidFill>
                  <a:srgbClr val="FF0000"/>
                </a:solidFill>
              </a:rPr>
              <a:t>它囊括了当时的中学课本中几乎全部的文言词法、句法知识</a:t>
            </a:r>
            <a:r>
              <a:rPr lang="zh-CN" altLang="en-US" sz="3200" b="1" dirty="0"/>
              <a:t>，认真读此文并按“说明”的要求进行训练，对复习、掌握中学的文言知识，会有很大帮助。加之故事情节十分生动曲折，读来令人忍俊不禁，大家很容易进入角色，枯燥的文言复习也能平添几分乐趣。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  <p:bldLst>
      <p:bldP spid="512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2060092" y="181264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38293" y="181264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741412" y="120270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三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、深明大义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043493"/>
            <a:ext cx="4744122" cy="588981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先生与老妻计曰：“故人过我而死焉，无乃不可乎！雅闻百里外山中有子虚长者，世操医术。人咸以今世之扁鹊称之。诚能速之来，则庶几白骨可肉矣。惟路险，吾老矣！诚难远涉！求人可使延之者，未得。奈之何？”</a:t>
            </a: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、计：商议、谋划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唯大王与群臣孰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计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议之。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窃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计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欲亡走燕。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、过：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拜访、探望  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过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故人庄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；大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母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过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余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曰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项脊轩志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、焉：兼词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=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于此，在这里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置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杯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焉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则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胶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逍遥游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积土成山，风雨兴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焉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劝学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驰椒丘且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焉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止息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离骚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夫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大国，难测也，惧有伏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焉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曹刿论战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82385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2363109" y="310075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38293" y="3100756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2533" y="249713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810254" y="1825180"/>
            <a:ext cx="704242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060092" y="181264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38293" y="181264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741412" y="120270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三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、深明大义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043493"/>
            <a:ext cx="4744122" cy="588981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先生与老妻计曰：“故人过我而死焉，无乃不可乎！雅闻百里外山中有子虚长者，世操医术。人咸以今世之扁鹊称之。诚能速之来，则庶几白骨可肉矣。惟路险，吾老矣！诚难远涉！求人可使延之者，未得。奈之何？”</a:t>
            </a: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202701"/>
            <a:ext cx="673428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、无乃：恐怕</a:t>
            </a:r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吧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无乃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尔是过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与？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季氏将伐颛臾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、雅：平日，向来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安帝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雅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闻衡善术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学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张衡传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6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、操：从事，担任  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如“重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操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旧业”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邑有成名者，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操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童子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业。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促织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7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、咸：都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村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中闻有此人，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咸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问询。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桃花源记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少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长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咸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集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兰亭集序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京师学者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咸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怪其无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征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张衡传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24312920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11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/>
          <p:cNvSpPr/>
          <p:nvPr/>
        </p:nvSpPr>
        <p:spPr>
          <a:xfrm>
            <a:off x="247432" y="4385503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213412" y="375438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366692" y="3738219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674613" y="375438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363109" y="310075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38293" y="3100756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2533" y="249713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810254" y="1825180"/>
            <a:ext cx="704242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060092" y="181264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38293" y="181264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741412" y="120270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三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、深明大义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-8952" y="1040770"/>
            <a:ext cx="4744122" cy="588981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先生与老妻计曰：“故人过我而死焉，无乃不可乎！雅闻百里外山中有子虚长者，世操医术。人咸以今世之扁鹊称之。诚能速之来，则庶几白骨可肉矣。惟路险，吾老矣！诚难远涉！求人可使延之者，未得。奈之何？”</a:t>
            </a: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202701"/>
            <a:ext cx="673428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8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、诚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如果，果真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诚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能得樊将军之首，与燕亢之地图献秦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王。 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诚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知其如此，虽万乘之公相，吾不以一日辍汝而就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祭十二郎文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9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、速：召请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   如“不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速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之客”  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始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速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祸焉（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招致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）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六国论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、庶几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：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①或许，可能，差不多；②但愿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中兴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机会，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庶几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在此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指南录后序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354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9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1332157" y="504963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718813" y="438550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47432" y="4385503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213412" y="375438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366692" y="3738219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674613" y="375438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363109" y="310075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38293" y="3100756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2533" y="249713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810254" y="1825180"/>
            <a:ext cx="704242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060092" y="181264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38293" y="181264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741412" y="120270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三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、深明大义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-8952" y="1040770"/>
            <a:ext cx="4744122" cy="588981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先生与老妻计曰：“故人过我而死焉，无乃不可乎！雅闻百里外山中有子虚长者，世操医术。人咸以今世之扁鹊称之。诚能速之来，则庶几白骨可肉矣。惟路险，吾老矣！诚难远涉！求人可使延之者，未得。奈之何？”</a:t>
            </a: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202701"/>
            <a:ext cx="685620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11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、惟：只是，只有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惟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江上之清风，与山间之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明月。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赤壁赋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12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：确实，的确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此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诚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危急存亡之秋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；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诚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宜开张圣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听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出师表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臣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诚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知不如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徐公美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邹忌讽齐王纳谏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燕王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诚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振怖大王之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威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臣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诚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恐见欺于王而负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赵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虽蒙斧钺汤镬，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诚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甘乐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苏武传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战败而亡，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诚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不得已。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六国论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所谓天者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诚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难测，而神者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诚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难明矣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！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祭十二郎文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13393806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1332157" y="504963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718813" y="438550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47432" y="4385503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213412" y="375438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366692" y="3738219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674613" y="375438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363109" y="310075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38293" y="3100756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2533" y="249713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810254" y="1825180"/>
            <a:ext cx="704242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060092" y="181264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38293" y="181264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741412" y="120270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三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、深明大义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-8952" y="1040770"/>
            <a:ext cx="4744122" cy="588981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先生与老妻计曰：“故人过我而死焉，无乃不可乎！雅闻百里外山中有子虚长者，世操医术。人咸以今世之扁鹊称之。诚能速之来，则庶几白骨可肉矣。惟路险，吾老矣！诚难远涉！求人可使延之者，未得。奈之何？”</a:t>
            </a: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202701"/>
            <a:ext cx="68562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13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、求人可使延之者：定语后置</a:t>
            </a:r>
            <a:endParaRPr lang="en-US" altLang="zh-CN" sz="2800" b="1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“求可使延之人者”</a:t>
            </a:r>
            <a:endParaRPr lang="en-US" altLang="zh-CN" sz="2800" b="1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求人可使报秦者，未得。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pPr lvl="0"/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14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奈何：拿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怎么办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为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之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奈何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司命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之所属，无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奈何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也？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扁鹊见蔡桓公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虞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兮虞兮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奈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若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何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？（项羽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垓下歌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）</a:t>
            </a:r>
          </a:p>
          <a:p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022182" y="5495160"/>
            <a:ext cx="1653806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52270" y="6176740"/>
            <a:ext cx="1311176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741412" y="6192708"/>
            <a:ext cx="1384144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212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648843" y="232944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71867" y="232944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28846" y="164157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66270" y="163925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520230" y="104653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53956" y="1055581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三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、深明大义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-1" y="887395"/>
            <a:ext cx="5057776" cy="6206080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老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妻曰：“虽然，终当有以活之。妾谓坐视故人死，是倍义尔，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窃为君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不取也。夫败义以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负友，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君子之所耻，孰若冒死以救之？”先生然之，曰：“卿言甚副吾意，苟能活之，何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爱此身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？纵有祸，固当不辞也。”遂属老妻护公，而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躬自策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驴，从间道行，夜驰之山中。 </a:t>
            </a: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297953" y="1200150"/>
            <a:ext cx="0" cy="5272088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457712" y="1042746"/>
            <a:ext cx="673428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15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、虽然：虽然如此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虽然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，犹有未树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逍遥游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16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、有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以：有用来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的办法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臣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有以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得报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太子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17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活：使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活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下来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项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伯杀人，臣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活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18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、倍：通“背”，背叛</a:t>
            </a:r>
            <a:endParaRPr lang="en-US" altLang="zh-CN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愿伯具言臣之不敢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倍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德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也  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19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、窃：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私下，私自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窃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为大王不取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也  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窃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计欲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亡走燕  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800" b="1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臣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窃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以为其人勇士，有智谋，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宜可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使。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en-US" altLang="zh-CN" sz="2800" b="1" dirty="0" smtClean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11570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  <p:bldP spid="5" grpId="0" animBg="1"/>
      <p:bldP spid="12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1703078" y="425730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543521" y="360490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190326" y="2971432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648843" y="232944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71867" y="232944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28846" y="164157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66270" y="163925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520230" y="104653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53956" y="1055581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三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、深明大义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867073"/>
            <a:ext cx="5057776" cy="6206080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老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妻曰：“虽然，终当有以活之。妾谓坐视故人死，是倍义尔，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窃为君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不取也。夫败义以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负友，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君子之所耻，孰若冒死以救之？”先生然之，曰：“卿言甚副吾意，苟能活之，何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爱此身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？纵有祸，固当不辞也。”遂属老妻护公，而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躬自策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驴，从间道行，夜驰之山中。 </a:t>
            </a: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297953" y="1200150"/>
            <a:ext cx="0" cy="5272088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457713" y="989260"/>
            <a:ext cx="673428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20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、孰若：哪里（怎么）比得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上</a:t>
            </a:r>
            <a:endParaRPr lang="en-US" altLang="zh-CN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与其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有誉于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前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孰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无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毁于其后？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与其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有乐于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身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孰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无忧于其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心？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送李愿归盘谷序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21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、然：形→动，对的→认为对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成语：不以为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然</a:t>
            </a:r>
            <a:endParaRPr lang="en-US" altLang="zh-CN" sz="2800" b="1" dirty="0" smtClean="0">
              <a:solidFill>
                <a:srgbClr val="0000FF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22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、副：相称，符合 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成语：名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副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其实</a:t>
            </a:r>
            <a:endParaRPr lang="zh-CN" altLang="en-US" sz="2800" b="1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endParaRPr lang="en-US" altLang="zh-CN" sz="2400" b="1" dirty="0" smtClean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93436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087279" y="425730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703078" y="425730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543521" y="360490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190326" y="2971432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648843" y="232944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71867" y="232944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28846" y="164157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66270" y="163925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520230" y="104653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53956" y="1055581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三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、深明大义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867624"/>
            <a:ext cx="5057776" cy="6206080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老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妻曰：“虽然，终当有以活之。妾谓坐视故人死，是倍义尔，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窃为君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不取也。夫败义以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负友，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君子之所耻，孰若冒死以救之？”先生然之，曰：“卿言甚副吾意，苟能活之，何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爱此身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？纵有祸，固当不辞也。”遂属老妻护公，而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躬自策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驴，从间道行，夜驰之山中。 </a:t>
            </a: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297953" y="1200150"/>
            <a:ext cx="0" cy="5272088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457713" y="989260"/>
            <a:ext cx="673428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23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、苟：如果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不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吾知其亦已兮，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苟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余情其信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芳。</a:t>
            </a:r>
            <a:endParaRPr lang="en-US" altLang="zh-CN" sz="2800" b="1" dirty="0" smtClean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                    《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离骚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苟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利国家生死以，岂因祸福避趋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之！</a:t>
            </a:r>
            <a:endParaRPr lang="en-US" altLang="zh-CN" sz="2800" b="1" dirty="0" smtClean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      林则徐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赴戍登程口占示家人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苟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非吾之所有，虽一毫而莫取。</a:t>
            </a:r>
            <a:endParaRPr lang="en-US" altLang="zh-CN" sz="2800" b="1" dirty="0" smtClean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                   《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赤壁赋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苟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以天下之大，而从六国破亡之故事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，</a:t>
            </a:r>
            <a:endParaRPr lang="en-US" altLang="zh-CN" sz="2800" b="1" dirty="0" smtClean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是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又在六国下矣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。      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六国论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苟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有能反是者，则又爱之太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恩。</a:t>
            </a:r>
            <a:endParaRPr lang="en-US" altLang="zh-CN" sz="2800" b="1" dirty="0" smtClean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              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种树郭橐驼传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9377375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3477510" y="493906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04529" y="493906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087279" y="425730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703078" y="425730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543521" y="360490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190326" y="2971432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648843" y="232944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71867" y="232944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28846" y="164157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66270" y="163925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520230" y="104653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53956" y="1055581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三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、深明大义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878382"/>
            <a:ext cx="5057776" cy="6206080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老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妻曰：“虽然，终当有以活之。妾谓坐视故人死，是倍义尔，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窃为君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不取也。夫败义以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负友，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君子之所耻，孰若冒死以救之？”先生然之，曰：“卿言甚副吾意，苟能活之，何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爱此身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？纵有祸，固当不辞也。”遂属老妻护公，而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躬自策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驴，从间道行，夜驰之山中。 </a:t>
            </a: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297953" y="1200150"/>
            <a:ext cx="0" cy="5272088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457711" y="989260"/>
            <a:ext cx="673428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24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、爱：吝惜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不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爱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珍器重宝肥饶之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地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过秦论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25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、固：本来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固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知一死生为虚诞，齐彭殇为妄作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兰亭集序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至于颠覆，理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固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宜然。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六国论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固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一世之雄也，而今安在哉？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赤壁赋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固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不如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也，且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为之奈何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生乎吾前，其闻道也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固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先乎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吾。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师说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固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时俗之工巧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兮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自前世而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固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然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固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前圣之所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厚     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离骚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名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我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固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当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种树郭橐驼传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因其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固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然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庖丁解牛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07421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4540116" y="486054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477510" y="493906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04529" y="493906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087279" y="425730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703078" y="425730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543521" y="360490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190326" y="2971432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648843" y="232944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71867" y="232944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28846" y="164157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66270" y="163925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520230" y="104653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53956" y="1055581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三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、深明大义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878382"/>
            <a:ext cx="5057776" cy="6206080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老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妻曰：“虽然，终当有以活之。妾谓坐视故人死，是倍义尔，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窃为君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不取也。夫败义以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负友，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君子之所耻，孰若冒死以救之？”先生然之，曰：“卿言甚副吾意，苟能活之，何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爱此身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？纵有祸，固当不辞也。”遂属老妻护公，而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躬自策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驴，从间道行，夜驰之山中。 </a:t>
            </a: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297953" y="1200150"/>
            <a:ext cx="0" cy="5272088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457712" y="1042746"/>
            <a:ext cx="67342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26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、辞：推辞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臣死且不避，卮酒安足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辞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！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臣具以表闻，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辞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不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就职。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陈情表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辞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曰：“臣之壮也，犹不如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人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”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烛之武退秦师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莫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辞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更坐弹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一曲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琵琶行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55393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838200" y="-72390"/>
            <a:ext cx="10515600" cy="1074420"/>
          </a:xfrm>
        </p:spPr>
        <p:txBody>
          <a:bodyPr vert="horz" wrap="square" lIns="91440" tIns="45720" rIns="91440" bIns="45720" anchor="ctr">
            <a:normAutofit/>
          </a:bodyPr>
          <a:lstStyle/>
          <a:p>
            <a:pPr eaLnBrk="1" hangingPunct="1"/>
            <a:r>
              <a:rPr lang="zh-CN" altLang="en-US" dirty="0"/>
              <a:t>全篇计包括： </a:t>
            </a:r>
          </a:p>
        </p:txBody>
      </p:sp>
      <p:sp>
        <p:nvSpPr>
          <p:cNvPr id="145411" name="内容占位符 2"/>
          <p:cNvSpPr>
            <a:spLocks noGrp="1"/>
          </p:cNvSpPr>
          <p:nvPr>
            <p:ph idx="1"/>
          </p:nvPr>
        </p:nvSpPr>
        <p:spPr>
          <a:xfrm>
            <a:off x="1176020" y="781050"/>
            <a:ext cx="10515600" cy="4351338"/>
          </a:xfrm>
        </p:spPr>
        <p:txBody>
          <a:bodyPr vert="horz" wrap="square" lIns="91440" tIns="45720" rIns="91440" bIns="45720" anchor="t">
            <a:noAutofit/>
          </a:bodyPr>
          <a:lstStyle/>
          <a:p>
            <a:pPr fontAlgn="auto">
              <a:lnSpc>
                <a:spcPts val="3040"/>
              </a:lnSpc>
              <a:buFont typeface="Wingdings" panose="05000000000000000000" pitchFamily="2" charset="2"/>
              <a:buChar char="Ø"/>
            </a:pPr>
            <a:r>
              <a:rPr lang="zh-CN" altLang="en-US" sz="3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　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　</a:t>
            </a:r>
            <a:r>
              <a:rPr lang="en-US" altLang="zh-CN" sz="3200" b="1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：人称词</a:t>
            </a:r>
            <a:r>
              <a:rPr lang="en-US" altLang="zh-CN" sz="32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23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个； </a:t>
            </a:r>
          </a:p>
          <a:p>
            <a:pPr fontAlgn="auto">
              <a:lnSpc>
                <a:spcPts val="304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　　</a:t>
            </a:r>
            <a:r>
              <a:rPr lang="en-US" altLang="zh-CN" sz="3200" b="1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：时间词</a:t>
            </a:r>
            <a:r>
              <a:rPr lang="en-US" altLang="zh-CN" sz="32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36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个； </a:t>
            </a:r>
          </a:p>
          <a:p>
            <a:pPr fontAlgn="auto">
              <a:lnSpc>
                <a:spcPts val="304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　　</a:t>
            </a:r>
            <a:r>
              <a:rPr lang="en-US" altLang="zh-CN" sz="3200" b="1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：古今字</a:t>
            </a:r>
            <a:r>
              <a:rPr lang="en-US" altLang="zh-CN" sz="3200" b="1"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假借字</a:t>
            </a:r>
            <a:r>
              <a:rPr lang="en-US" altLang="zh-CN" sz="32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66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个； </a:t>
            </a:r>
          </a:p>
          <a:p>
            <a:pPr fontAlgn="auto">
              <a:lnSpc>
                <a:spcPts val="304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　　</a:t>
            </a:r>
            <a:r>
              <a:rPr lang="en-US" altLang="zh-CN" sz="3200" b="1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：常用文言虚词</a:t>
            </a:r>
            <a:r>
              <a:rPr lang="en-US" altLang="zh-CN" sz="32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46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个； </a:t>
            </a:r>
          </a:p>
          <a:p>
            <a:pPr fontAlgn="auto">
              <a:lnSpc>
                <a:spcPts val="304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　　</a:t>
            </a:r>
            <a:r>
              <a:rPr lang="en-US" altLang="zh-CN" sz="3200" b="1"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：应重点掌握的文言实词</a:t>
            </a:r>
            <a:r>
              <a:rPr lang="en-US" altLang="zh-CN" sz="3200" b="1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不包括</a:t>
            </a:r>
            <a:r>
              <a:rPr lang="en-US" altLang="zh-CN" sz="3200" b="1">
                <a:latin typeface="华文中宋" panose="02010600040101010101" pitchFamily="2" charset="-122"/>
                <a:ea typeface="华文中宋" panose="02010600040101010101" pitchFamily="2" charset="-122"/>
              </a:rPr>
              <a:t>1,2,3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项内容</a:t>
            </a:r>
            <a:r>
              <a:rPr lang="en-US" altLang="zh-CN" sz="3200" b="1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en-US" altLang="zh-CN" sz="32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200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多个； </a:t>
            </a:r>
          </a:p>
          <a:p>
            <a:pPr fontAlgn="auto">
              <a:lnSpc>
                <a:spcPts val="304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　　</a:t>
            </a:r>
            <a:r>
              <a:rPr lang="en-US" altLang="zh-CN" sz="3200" b="1">
                <a:latin typeface="华文中宋" panose="02010600040101010101" pitchFamily="2" charset="-122"/>
                <a:ea typeface="华文中宋" panose="02010600040101010101" pitchFamily="2" charset="-122"/>
              </a:rPr>
              <a:t>6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：固定结构</a:t>
            </a:r>
            <a:r>
              <a:rPr lang="en-US" altLang="zh-CN" sz="3200" b="1"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特殊句式</a:t>
            </a:r>
            <a:r>
              <a:rPr lang="en-US" altLang="zh-CN" sz="32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30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个； </a:t>
            </a:r>
          </a:p>
          <a:p>
            <a:pPr fontAlgn="auto">
              <a:lnSpc>
                <a:spcPts val="304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　　</a:t>
            </a:r>
            <a:r>
              <a:rPr lang="en-US" altLang="zh-CN" sz="3200" b="1">
                <a:latin typeface="华文中宋" panose="02010600040101010101" pitchFamily="2" charset="-122"/>
                <a:ea typeface="华文中宋" panose="02010600040101010101" pitchFamily="2" charset="-122"/>
              </a:rPr>
              <a:t>7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：词性活用现象近</a:t>
            </a:r>
            <a:r>
              <a:rPr lang="en-US" altLang="zh-CN" sz="32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30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例； </a:t>
            </a:r>
          </a:p>
          <a:p>
            <a:pPr fontAlgn="auto">
              <a:lnSpc>
                <a:spcPts val="304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　　</a:t>
            </a:r>
            <a:r>
              <a:rPr lang="en-US" altLang="zh-CN" sz="3200" b="1">
                <a:latin typeface="华文中宋" panose="02010600040101010101" pitchFamily="2" charset="-122"/>
                <a:ea typeface="华文中宋" panose="02010600040101010101" pitchFamily="2" charset="-122"/>
              </a:rPr>
              <a:t>8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：初、高中文言教材中的语句多处。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45459" y="5436235"/>
            <a:ext cx="1022701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70C0"/>
                </a:solidFill>
              </a:rPr>
              <a:t>修订</a:t>
            </a:r>
            <a:r>
              <a:rPr lang="zh-CN" altLang="en-US" sz="3200" b="1" dirty="0">
                <a:solidFill>
                  <a:srgbClr val="0070C0"/>
                </a:solidFill>
              </a:rPr>
              <a:t>者按：这是张老师</a:t>
            </a:r>
            <a:r>
              <a:rPr lang="en-US" altLang="zh-CN" sz="3200" b="1" dirty="0">
                <a:solidFill>
                  <a:srgbClr val="0070C0"/>
                </a:solidFill>
              </a:rPr>
              <a:t>80</a:t>
            </a:r>
            <a:r>
              <a:rPr lang="zh-CN" altLang="en-US" sz="3200" b="1" dirty="0">
                <a:solidFill>
                  <a:srgbClr val="0070C0"/>
                </a:solidFill>
              </a:rPr>
              <a:t>年代的统计，本人增补很多，不复统计了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1703078" y="617439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71867" y="615872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703078" y="552179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540116" y="486054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477510" y="493906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04529" y="493906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087279" y="425730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703078" y="425730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543521" y="360490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190326" y="2971432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648843" y="232944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71867" y="232944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28846" y="164157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66270" y="163925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520230" y="104653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53956" y="1055581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三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、深明大义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856867"/>
            <a:ext cx="5057776" cy="6206080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老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妻曰：“虽然，终当有以活之。妾谓坐视故人死，是倍义尔，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窃为君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不取也。夫败义以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负友，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君子之所耻，孰若冒死以救之？”先生然之，曰：“卿言甚副吾意，苟能活之，何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爱此身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？纵有祸，固当不辞也。”遂属老妻护公，而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躬自策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驴，从间道行，夜驰之山中。 </a:t>
            </a: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297953" y="1200150"/>
            <a:ext cx="0" cy="5272088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457713" y="1121519"/>
            <a:ext cx="67342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27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、属：通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“嘱”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，嘱咐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属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予作文以记之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岳阳楼记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28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、策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：名→动，鞭打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驱赶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策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之不以其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道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马说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29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、间：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jiàn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，偷偷地，从小路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从郦山下，道芷阳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间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行。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沛公已去，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间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至军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中。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故令人持璧归，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间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至赵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矣。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11703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/>
          <p:cNvSpPr/>
          <p:nvPr/>
        </p:nvSpPr>
        <p:spPr>
          <a:xfrm>
            <a:off x="3774809" y="617439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703078" y="617439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71867" y="615872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703078" y="552179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540116" y="486054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477510" y="493906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04529" y="493906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087279" y="425730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703078" y="425730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543521" y="360490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190326" y="2971432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648843" y="232944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71867" y="232944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28846" y="164157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66270" y="163925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520230" y="104653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53956" y="1055581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三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、深明大义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-1" y="887395"/>
            <a:ext cx="5057776" cy="6206080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老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妻曰：“虽然，终当有以活之。妾谓坐视故人死，是倍义尔，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窃为君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不取也。夫败义以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负友，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君子之所耻，孰若冒死以救之？”先生然之，曰：“卿言甚副吾意，苟能活之，何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爱此身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？纵有祸，固当不辞也。”遂属老妻护公，而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躬自策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驴，从间道行，夜驰之山中。 </a:t>
            </a: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297953" y="1200150"/>
            <a:ext cx="0" cy="5272088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457713" y="1121519"/>
            <a:ext cx="67342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30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、之：往，到</a:t>
            </a:r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去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送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杜少府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之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任蜀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州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送孟浩然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广陵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纵一苇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所如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赤壁赋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项伯乃夜驰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之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沛公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军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辘辘远听，杳不知其所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阿房宫赋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奚以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之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九万里而南为？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逍遥游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胡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为乎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遑遑欲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何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之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归去来兮辞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及其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所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既倦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情随事迁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感慨系之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矣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 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兰亭集序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4626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4109197" y="1218663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051922" y="1215866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008322" y="118497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四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、午夜惊魂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085277"/>
            <a:ext cx="4744122" cy="588981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时六月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晦，手信而指弗见，跬步难行，至中夜，道未及半。未几，密云蔽空，雷电交加。先生欲投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村落辟焉，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叩门而人皆弗之内，方踌躇间，雨暴至。旋忆及曩昔尝过此，村外有一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兰若，遂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借电光觅得之。</a:t>
            </a: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、晦：农历月末那一天 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朝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菌不知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晦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朔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逍遥游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、信：通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“伸”，伸直、伸张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欲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信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大义于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天下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隆中对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、弗：不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衣食所安，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弗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敢专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小惠未遍，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民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弗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从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牺牲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玉帛，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弗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敢加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小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信未孚，神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弗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福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也。      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曹刿论战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一箪食，一豆羹，得之则生，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弗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得则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死。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呼尔而与之，行道之人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弗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受。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鱼我所欲也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21805856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4228259" y="3187990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678418" y="2505184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27866" y="1847959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109197" y="1218663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051922" y="1215866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008322" y="118497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四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、午夜惊魂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085277"/>
            <a:ext cx="4744122" cy="588981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时六月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晦，手信而指弗见，跬步难行，至中夜，道未及半。未几，密云蔽空，雷电交加。先生欲投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村落辟焉，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叩门而人皆弗之内，方踌躇间，雨暴至。旋忆及曩昔尝过此，村外有一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兰若，遂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借电光觅得之。</a:t>
            </a: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09973"/>
            <a:ext cx="673428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、弗：不</a:t>
            </a: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手指不可屈伸，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弗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之怠。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送东阳马生序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窥镜而自视，又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弗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如远甚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800" b="1" dirty="0" smtClean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pPr lvl="0"/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                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邹忌讽齐王纳谏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、跬步 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：古代称跨出一脚为“跬”，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         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跨两脚为“步”。 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故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不积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跬步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，无以至千里。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劝学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、未几：不久，没多久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未几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夫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齁声起。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口技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未几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，成归，闻妻言，如被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冰雪。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促织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6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、辟：通“避”，躲避</a:t>
            </a:r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回避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所恶有甚于死者，故患有所不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辟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鱼我所欲也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17828901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2074658" y="441686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35386" y="4393417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512706" y="376817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228259" y="3187990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678418" y="2505184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27866" y="1847959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109197" y="1218663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051922" y="1215866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008322" y="118497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四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、午夜惊魂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085277"/>
            <a:ext cx="4744122" cy="588981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时六月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晦，手信而指弗见，跬步难行，至中夜，道未及半。未几，密云蔽空，雷电交加。先生欲投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村落辟焉，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叩门而人皆弗之内，方踌躇间，雨暴至。旋忆及曩昔尝过此，村外有一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兰若，遂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借电光觅得之。</a:t>
            </a: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7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、内：通“纳”，接纳  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弗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之内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：宾语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前置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距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关，毋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内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诸侯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交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戟之卫士欲止不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内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8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、踌躇：徘徊不前，犹豫不决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天旋地转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回龙驭，到此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踌躇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不能去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长恨歌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望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西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都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意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踌躇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山坡羊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·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潼关怀古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9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、暴：突然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屠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暴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起，以刀劈狼首。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狼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暴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发户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暴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病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身亡）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814638" y="4321046"/>
            <a:ext cx="1160644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6823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5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3056961" y="444775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517691" y="5071694"/>
            <a:ext cx="786653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228259" y="441686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074658" y="441686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35386" y="4393417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512706" y="376817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228259" y="3187990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678418" y="2505184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27866" y="1847959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109197" y="1218663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051922" y="1215866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008322" y="118497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四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、午夜惊魂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085277"/>
            <a:ext cx="4744122" cy="588981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时六月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晦，手信而指弗见，跬步难行，至中夜，道未及半。未几，密云蔽空，雷电交加。先生欲投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村落辟焉，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叩门而人皆弗之内，方踌躇间，雨暴至。旋忆及曩昔尝过此，村外有一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兰若，遂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借电光觅得之。</a:t>
            </a: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、旋：顷刻，随即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11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曩：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nǎng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，从前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曩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与吾祖居者，今其室十无一焉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捕蛇者说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12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、兰若：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梵文音译，“佛寺”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814638" y="4321046"/>
            <a:ext cx="1160644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721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775738" y="337268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017132" y="337268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416058" y="269713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878634" y="269713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13372" y="2719496"/>
            <a:ext cx="786654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471020" y="1977371"/>
            <a:ext cx="815229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017132" y="1366221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四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、午夜惊魂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258745"/>
            <a:ext cx="4744122" cy="545638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入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其门，登陛除，见殿扉虚掩，有小隙，将入。倏忽迅雷大作，电光烨烨，洞烛殿堂，则见一缢妇县梁柱间，被发诎颈，状甚惨。先生卒惊，还走宇下，心犹悸焉。</a:t>
            </a:r>
          </a:p>
          <a:p>
            <a:pPr>
              <a:lnSpc>
                <a:spcPct val="150000"/>
              </a:lnSpc>
              <a:buNone/>
            </a:pP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0" y="988327"/>
            <a:ext cx="673428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13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、陛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、除：台阶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至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陛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下，秦武阳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色变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振恐。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扶辇下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除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，触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柱折辕。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苏武传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14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、倏忽：转眼之间，极快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15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、烨烨：明亮的样子</a:t>
            </a:r>
            <a:endParaRPr lang="en-US" altLang="zh-CN" sz="2800" b="1" dirty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烨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然若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神人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送东阳马生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16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、洞：明亮；烛：照耀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日影反照，室始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洞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然。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项脊轩志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成语：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洞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若观火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洞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察世情（通透，透彻）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17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缢：吊死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18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、县：通“悬”，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挂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不狩不猎，胡瞻尔庭有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县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貆兮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？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诗经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•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伐檀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6921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  <p:bldP spid="15" grpId="0" animBg="1"/>
      <p:bldP spid="12" grpId="0" animBg="1"/>
      <p:bldP spid="11" grpId="0" animBg="1"/>
      <p:bldP spid="9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980864" y="460616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109922" y="398309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032529" y="3991176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21879" y="3991176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86194" y="399117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775738" y="337268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017132" y="337268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416058" y="269713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878634" y="269713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13372" y="2719496"/>
            <a:ext cx="786654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471020" y="1977371"/>
            <a:ext cx="815229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017132" y="1366221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四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、午夜惊魂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262985"/>
            <a:ext cx="4744122" cy="545638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入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其门，登陛除，见殿扉虚掩，有小隙，将入。倏忽迅雷大作，电光烨烨，洞烛殿堂，则见一缢妇县梁柱间，被发诎颈，状甚惨。先生卒惊，还走宇下，心犹悸焉。</a:t>
            </a:r>
          </a:p>
          <a:p>
            <a:pPr>
              <a:lnSpc>
                <a:spcPct val="150000"/>
              </a:lnSpc>
              <a:buNone/>
            </a:pP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89" y="1172077"/>
            <a:ext cx="673428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19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、被：通“披”，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披散</a:t>
            </a:r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散开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被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发行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吟泽畔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屈原列传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20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诎：屈曲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21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、状：情形，状态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（张胜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）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恐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前语发，以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状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语武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苏武传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22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卒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：通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“猝”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，突然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卒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其不意，尽失其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度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卒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惶急无以击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轲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卒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惶急不知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所为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23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、还：通“旋”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，迅速</a:t>
            </a:r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立即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扁鹊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望桓侯而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还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走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扁鹊见蔡桓公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4768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 animBg="1"/>
      <p:bldP spid="21" grpId="0" animBg="1"/>
      <p:bldP spid="20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3416058" y="463349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80864" y="460616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653567" y="460616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109922" y="398309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032529" y="3991176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21879" y="3991176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86194" y="399117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775738" y="337268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017132" y="337268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416058" y="269713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878634" y="269713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13372" y="2719496"/>
            <a:ext cx="786654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471020" y="1977371"/>
            <a:ext cx="815229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017132" y="1366221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四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、午夜惊魂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258745"/>
            <a:ext cx="4744122" cy="545638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入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其门，登陛除，见殿扉虚掩，有小隙，将入。倏忽迅雷大作，电光烨烨，洞烛殿堂，则见一缢妇县梁柱间，被发诎颈，状甚惨。先生卒惊，还走宇下，心犹悸焉。</a:t>
            </a:r>
          </a:p>
          <a:p>
            <a:pPr>
              <a:lnSpc>
                <a:spcPct val="150000"/>
              </a:lnSpc>
              <a:buNone/>
            </a:pPr>
            <a:endParaRPr lang="zh-CN" altLang="en-US" sz="28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0" y="1157604"/>
            <a:ext cx="67342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24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、宇：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屋檐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权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起更衣，肃追于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宇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下。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赤壁之战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乃瞻衡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宇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，载欣载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奔。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归去来兮辞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（有区别：房屋）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我欲乘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风归去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，又恐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琼楼玉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宇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。（房屋）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水调歌头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•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明月几时有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25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、悸：心跳（恐惧）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忽魂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悸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以魄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动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梦游天姥山留别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成语：心有余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悸</a:t>
            </a:r>
            <a:endParaRPr lang="zh-CN" altLang="en-US" sz="2800" b="1" dirty="0">
              <a:solidFill>
                <a:srgbClr val="0000FF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85879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00645" y="221099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623298" y="113493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31933" y="113493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五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、倩女幽魂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85479"/>
            <a:ext cx="4744122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俄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见寺门大辟，一女鬼跃掷而入，惊雷破壁，电闪不绝。先生自念：得无缢妇为之与？于电光下孰视之，则女鬼满面血污，抱一死婴，且顾且号，若有奇冤而无所诉者。先生冯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驴伏，屏息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不敢少动。已而，驴惊鸣，女鬼觉之，怒目先生，欲进复却者三。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984134"/>
            <a:ext cx="67342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、俄：不久，一会儿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俄顷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风定云墨色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秋天漠漠向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昏黑。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茅屋为秋风所破歌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、辟：打开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、绝：断绝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余音袅袅，不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绝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如缕。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赤壁赋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未至身，秦王惊，自引而起，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绝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袖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绝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秦赵之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欢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则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请立太子为王，以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绝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秦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望。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3499046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1"/>
          <p:cNvSpPr>
            <a:spLocks noGrp="1"/>
          </p:cNvSpPr>
          <p:nvPr>
            <p:ph type="title"/>
          </p:nvPr>
        </p:nvSpPr>
        <p:spPr>
          <a:xfrm>
            <a:off x="3367144" y="274638"/>
            <a:ext cx="5282006" cy="574675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zh-CN" altLang="en-US" sz="3600" dirty="0" smtClean="0"/>
              <a:t>“子虚乌有</a:t>
            </a:r>
            <a:r>
              <a:rPr lang="en-US" altLang="zh-CN" sz="3600" dirty="0" smtClean="0"/>
              <a:t>”</a:t>
            </a:r>
            <a:r>
              <a:rPr lang="zh-CN" altLang="en-US" sz="3600" dirty="0"/>
              <a:t>的来历</a:t>
            </a:r>
          </a:p>
        </p:txBody>
      </p:sp>
      <p:sp>
        <p:nvSpPr>
          <p:cNvPr id="7170" name="内容占位符 2"/>
          <p:cNvSpPr>
            <a:spLocks noGrp="1"/>
          </p:cNvSpPr>
          <p:nvPr>
            <p:ph idx="1"/>
          </p:nvPr>
        </p:nvSpPr>
        <p:spPr>
          <a:xfrm>
            <a:off x="731520" y="1161285"/>
            <a:ext cx="10488706" cy="4755421"/>
          </a:xfrm>
        </p:spPr>
        <p:txBody>
          <a:bodyPr anchor="t">
            <a:normAutofit fontScale="97500"/>
          </a:bodyPr>
          <a:lstStyle/>
          <a:p>
            <a:pPr marL="0" indent="0" latinLnBrk="0">
              <a:lnSpc>
                <a:spcPts val="3365"/>
              </a:lnSpc>
              <a:spcBef>
                <a:spcPct val="0"/>
              </a:spcBef>
              <a:buNone/>
            </a:pPr>
            <a:r>
              <a:rPr lang="en-US" altLang="zh-CN" dirty="0"/>
              <a:t>       </a:t>
            </a:r>
            <a:r>
              <a:rPr lang="en-US" altLang="zh-CN" dirty="0" smtClean="0"/>
              <a:t>   </a:t>
            </a:r>
            <a:r>
              <a:rPr lang="zh-CN" altLang="en-US" sz="2900" b="1" dirty="0" smtClean="0">
                <a:latin typeface="宋体" pitchFamily="2" charset="-122"/>
                <a:ea typeface="宋体" pitchFamily="2" charset="-122"/>
              </a:rPr>
              <a:t>西汉</a:t>
            </a:r>
            <a:r>
              <a:rPr lang="zh-CN" altLang="en-US" sz="29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司马相如</a:t>
            </a:r>
            <a:r>
              <a:rPr lang="zh-CN" altLang="en-US" sz="2900" b="1" dirty="0">
                <a:latin typeface="宋体" pitchFamily="2" charset="-122"/>
                <a:ea typeface="宋体" pitchFamily="2" charset="-122"/>
              </a:rPr>
              <a:t>大赋代表作</a:t>
            </a:r>
            <a:r>
              <a:rPr lang="zh-CN" altLang="en-US" sz="29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《子虚赋》《上林赋》</a:t>
            </a:r>
            <a:r>
              <a:rPr lang="zh-CN" altLang="en-US" sz="2900" b="1" dirty="0">
                <a:latin typeface="宋体" pitchFamily="2" charset="-122"/>
                <a:ea typeface="宋体" pitchFamily="2" charset="-122"/>
              </a:rPr>
              <a:t>。</a:t>
            </a:r>
            <a:r>
              <a:rPr lang="zh-CN" altLang="en-US" sz="29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表现汉西汉王朝的强大声势和雄伟气魄</a:t>
            </a:r>
          </a:p>
          <a:p>
            <a:pPr marL="0" indent="0" latinLnBrk="0">
              <a:lnSpc>
                <a:spcPts val="3365"/>
              </a:lnSpc>
              <a:spcBef>
                <a:spcPct val="0"/>
              </a:spcBef>
              <a:buNone/>
            </a:pPr>
            <a:r>
              <a:rPr lang="zh-CN" altLang="en-US" sz="2900" b="1" dirty="0">
                <a:latin typeface="宋体" pitchFamily="2" charset="-122"/>
                <a:ea typeface="宋体" pitchFamily="2" charset="-122"/>
              </a:rPr>
              <a:t>   </a:t>
            </a:r>
            <a:r>
              <a:rPr lang="zh-CN" altLang="en-US" sz="29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《子虚赋》</a:t>
            </a:r>
            <a:r>
              <a:rPr lang="zh-CN" altLang="en-US" sz="2900" b="1" dirty="0">
                <a:latin typeface="宋体" pitchFamily="2" charset="-122"/>
                <a:ea typeface="宋体" pitchFamily="2" charset="-122"/>
              </a:rPr>
              <a:t>写楚国之子虚先生出使齐国，子虚向乌有先生讲述随齐王出猎，齐王问及楚国，极力铺排楚国之广大丰饶，以至云梦不过是其后花园之小小一角。乌有不服，便以齐国之大海名山、异方殊类，傲视子虚。</a:t>
            </a:r>
            <a:r>
              <a:rPr lang="zh-CN" altLang="en-US" sz="29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（篇中齐国、楚国都是西汉的诸侯）</a:t>
            </a:r>
          </a:p>
          <a:p>
            <a:pPr marL="0" indent="0" latinLnBrk="0">
              <a:lnSpc>
                <a:spcPts val="3365"/>
              </a:lnSpc>
              <a:spcBef>
                <a:spcPct val="0"/>
              </a:spcBef>
              <a:buNone/>
            </a:pPr>
            <a:r>
              <a:rPr lang="zh-CN" altLang="en-US" sz="2900" b="1" dirty="0">
                <a:latin typeface="宋体" pitchFamily="2" charset="-122"/>
                <a:ea typeface="宋体" pitchFamily="2" charset="-122"/>
              </a:rPr>
              <a:t>   </a:t>
            </a:r>
            <a:r>
              <a:rPr lang="zh-CN" altLang="en-US" sz="29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《上林赋》</a:t>
            </a:r>
            <a:r>
              <a:rPr lang="zh-CN" altLang="en-US" sz="2900" b="1" dirty="0">
                <a:latin typeface="宋体" pitchFamily="2" charset="-122"/>
                <a:ea typeface="宋体" pitchFamily="2" charset="-122"/>
              </a:rPr>
              <a:t>是《子虚赋》的姊妹篇，</a:t>
            </a:r>
            <a:r>
              <a:rPr lang="zh-CN" altLang="en-US" sz="29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亡是公嘲笑子虚先生和乌有先生坐井观天，没见过大世面</a:t>
            </a:r>
            <a:r>
              <a:rPr lang="zh-CN" altLang="en-US" sz="2900" b="1" dirty="0">
                <a:latin typeface="宋体" pitchFamily="2" charset="-122"/>
                <a:ea typeface="宋体" pitchFamily="2" charset="-122"/>
              </a:rPr>
              <a:t>。作品描绘了天子上林苑宏大的规模，进而描写天子率众臣在上林狩猎的场面。作者在赋中倾注了昂扬的气势，构造了具有恢宏巨丽之美的文学意象。</a:t>
            </a:r>
          </a:p>
        </p:txBody>
      </p:sp>
    </p:spTree>
    <p:extLst>
      <p:ext uri="{BB962C8B-B14F-4D97-AF65-F5344CB8AC3E}">
        <p14:creationId xmlns:p14="http://schemas.microsoft.com/office/powerpoint/2010/main" val="1684042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099935" y="2277663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97731" y="231856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623298" y="113493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31933" y="113493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五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、倩女幽魂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085277"/>
            <a:ext cx="4744122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俄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见寺门大辟，一女鬼跃掷而入，惊雷破壁，电闪不绝。先生自念：得无缢妇为之与？于电光下孰视之，则女鬼满面血污，抱一死婴，且顾且号，若有奇冤而无所诉者。先生冯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驴伏，屏息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不敢少动。已而，驴惊鸣，女鬼觉之，怒目先生，欲进复却者三。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、绝：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断绝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冰泉冷涩弦凝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绝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琵琶行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请息交以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绝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游  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归去来兮辞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空谷传响，哀转久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绝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三峡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pPr lvl="0"/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乃幽武，置大窖中，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绝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不饮食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苏武传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、得无：莫不是，该不会，恐怕</a:t>
            </a:r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（≈无乃）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览物之情，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得无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异乎？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岳阳楼记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日食饮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得无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衰乎？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触龙说赵太后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得无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教我猎虫所耶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促织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28276737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626306" y="395370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080045" y="282772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47871" y="279418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099935" y="2277663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97731" y="231856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623298" y="113493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31933" y="113493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五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、倩女幽魂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085277"/>
            <a:ext cx="4744122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俄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见寺门大辟，一女鬼跃掷而入，惊雷破壁，电闪不绝。先生自念：得无缢妇为之与？于电光下孰视之，则女鬼满面血污，抱一死婴，且顾且号，若有奇冤而无所诉者。先生冯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驴伏，屏息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不敢少动。已而，驴惊鸣，女鬼觉之，怒目先生，欲进复却者三。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、与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“欤”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是谁之过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季氏将伐颛臾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其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可怪也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欤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师说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岂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得之难而失之易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欤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伶官传序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6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、孰：通“熟”，仔细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明日徐公来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孰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视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邹忌讽齐王纳谏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惟大王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与群臣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孰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计议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7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、顾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：回头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相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如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顾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召赵御史书曰 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荆轲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顾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笑武阳    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赢得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仓皇北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顾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永遇乐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•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京口北固亭怀古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50821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053049" y="447218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26306" y="395370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080045" y="282772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47871" y="279418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099935" y="2277663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97731" y="231856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623298" y="113493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31933" y="113493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五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、倩女幽魂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085277"/>
            <a:ext cx="4744122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俄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见寺门大辟，一女鬼跃掷而入，惊雷破壁，电闪不绝。先生自念：得无缢妇为之与？于电光下孰视之，则女鬼满面血污，抱一死婴，且顾且号，若有奇冤而无所诉者。先生冯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驴伏，屏息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不敢少动。已而，驴惊鸣，女鬼觉之，怒目先生，欲进复却者三。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7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、顾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：回头看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于是荆轲遂就车而去，终已不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顾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顾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见汉骑司马吕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马童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项羽之死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忽反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顾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以游目兮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离骚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勿动勿虑，去不复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顾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种树郭橐驼传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还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顾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望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旧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乡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长路漫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浩浩。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涉江采芙蓉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8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、冯：通“凭”，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凭靠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浩浩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乎如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冯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虚御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风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赤壁赋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6715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230742" y="617178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703191" y="5053842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49253" y="505384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053049" y="447218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26306" y="395370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080045" y="282772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47871" y="279418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099935" y="2277663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97731" y="231856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623298" y="113493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31933" y="113493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五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、倩女幽魂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055457"/>
            <a:ext cx="4744122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俄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见寺门大辟，一女鬼跃掷而入，惊雷破壁，电闪不绝。先生自念：得无缢妇为之与？于电光下孰视之，则女鬼满面血污，抱一死婴，且顾且号，若有奇冤而无所诉者。先生冯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驴伏，屏息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不敢少动。已而，驴惊鸣，女鬼觉之，怒目先生，欲进复却者三。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89" y="1085276"/>
            <a:ext cx="673428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9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、少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800" b="1" dirty="0" err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shăo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：稍微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愿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大王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少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假借之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太后之色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少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解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触龙说赵太后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、已而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：随即，不久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已而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夕阳在山，人影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散乱。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醉翁亭记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已而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相如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出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11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、却：后退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相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如因持璧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却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立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却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匈奴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七百余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里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过秦论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李牧连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却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六国论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却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坐促弦弦转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急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琵琶行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8518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1291595" y="126402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五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、倩女幽魂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085277"/>
            <a:ext cx="4744122" cy="588981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先生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胆素壮，自思人言遇鬼则死，死亦不过为鬼耳，何惧为？遂执策厉声曰：“女鬼邪？抑人邪？”女鬼凄然长啸，森然欲搏之。先生毛发上指，急击之以策，中鬼首，立仆。乃引驴奔寺外，疾驰而去。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 </a:t>
            </a:r>
          </a:p>
          <a:p>
            <a:pPr>
              <a:lnSpc>
                <a:spcPct val="150000"/>
              </a:lnSpc>
              <a:buNone/>
            </a:pP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966943"/>
            <a:ext cx="67342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12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、素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向来，平时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且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相如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素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贱人  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虞常在汉时，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素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与副张胜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相知。</a:t>
            </a:r>
            <a:endParaRPr lang="en-US" altLang="zh-CN" sz="2800" b="1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单于闻陵与子卿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素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厚  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苏武传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en-US" altLang="zh-CN" sz="2800" b="1" dirty="0" smtClean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13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何（奚、曷）</a:t>
            </a:r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为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   何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（奚）</a:t>
            </a:r>
            <a:r>
              <a:rPr lang="zh-CN" altLang="en-US" sz="2800" b="1" dirty="0">
                <a:solidFill>
                  <a:srgbClr val="33CC33"/>
                </a:solidFill>
                <a:latin typeface="宋体" pitchFamily="2" charset="-122"/>
                <a:ea typeface="宋体" pitchFamily="2" charset="-122"/>
              </a:rPr>
              <a:t>以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为：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为什么（要）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呢”；“哪里用得着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呢”、“要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干什么呢”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；</a:t>
            </a:r>
            <a:endParaRPr lang="en-US" altLang="zh-CN" sz="2800" b="1" dirty="0" smtClean="0">
              <a:solidFill>
                <a:srgbClr val="0000FF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为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语气词</a:t>
            </a:r>
            <a:endParaRPr lang="en-US" altLang="zh-CN" sz="2800" b="1" dirty="0" smtClean="0">
              <a:solidFill>
                <a:srgbClr val="0000FF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3489" y="2986259"/>
            <a:ext cx="925152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147996" y="2330881"/>
            <a:ext cx="580322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8114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1291595" y="126402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五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、倩女幽魂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085277"/>
            <a:ext cx="4744122" cy="588981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先生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胆素壮，自思人言遇鬼则死，死亦不过为鬼耳，何惧为？遂执策厉声曰：“女鬼邪？抑人邪？”女鬼凄然长啸，森然欲搏之。先生毛发上指，急击之以策，中鬼首，立仆。乃引驴奔寺外，疾驰而去。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 </a:t>
            </a:r>
          </a:p>
          <a:p>
            <a:pPr>
              <a:lnSpc>
                <a:spcPct val="150000"/>
              </a:lnSpc>
              <a:buNone/>
            </a:pP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966943"/>
            <a:ext cx="673428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13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何（奚、曷）</a:t>
            </a:r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为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   何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（奚）</a:t>
            </a:r>
            <a:r>
              <a:rPr lang="zh-CN" altLang="en-US" sz="2800" b="1" dirty="0">
                <a:solidFill>
                  <a:srgbClr val="33CC33"/>
                </a:solidFill>
                <a:latin typeface="宋体" pitchFamily="2" charset="-122"/>
                <a:ea typeface="宋体" pitchFamily="2" charset="-122"/>
              </a:rPr>
              <a:t>以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为：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为什么（要）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呢”；“哪里用得着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呢”、“要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干什么呢”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；</a:t>
            </a:r>
            <a:endParaRPr lang="en-US" altLang="zh-CN" sz="2800" b="1" dirty="0" smtClean="0">
              <a:solidFill>
                <a:srgbClr val="0000FF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为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，语气词</a:t>
            </a:r>
            <a:endParaRPr lang="en-US" altLang="zh-CN" sz="2800" b="1" dirty="0" smtClean="0">
              <a:solidFill>
                <a:srgbClr val="0000FF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如今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人方为刀俎，我为鱼肉，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何辞为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？               </a:t>
            </a:r>
            <a:endParaRPr lang="en-US" altLang="zh-CN" sz="2800" b="1" dirty="0" smtClean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                 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天之亡我，我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何渡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为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项羽之死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奚以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之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九万里而南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为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逍遥游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夫颛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臾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是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社稷之臣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也，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何以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伐为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？</a:t>
            </a:r>
            <a:endParaRPr lang="en-US" altLang="zh-CN" sz="2800" b="1" dirty="0" smtClean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        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季氏将伐颛臾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</a:t>
            </a:r>
            <a:endParaRPr lang="en-US" altLang="zh-CN" sz="2800" b="1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3489" y="2986259"/>
            <a:ext cx="925152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147996" y="2330881"/>
            <a:ext cx="580322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5798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1310886" y="318202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206869" y="2523680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035608" y="256939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291595" y="126402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五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、倩女幽魂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139065"/>
            <a:ext cx="4744122" cy="588981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先生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胆素壮，自思人言遇鬼则死，死亦不过为鬼耳，何惧为？遂执策厉声曰：“女鬼邪？抑人邪？”女鬼凄然长啸，森然欲搏之。先生毛发上指，急击之以策，中鬼首，立仆。乃引驴奔寺外，疾驰而去。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 </a:t>
            </a:r>
          </a:p>
          <a:p>
            <a:pPr>
              <a:lnSpc>
                <a:spcPct val="150000"/>
              </a:lnSpc>
              <a:buNone/>
            </a:pP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139065"/>
            <a:ext cx="67342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14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、策：名词，马鞭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执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策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而临之曰：“天下无马！”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马说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振长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策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而御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宇内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过秦论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15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女：通“汝”，你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诲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女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知之乎？知之为知之，不知为不知，是知也。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论语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16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、抑：或者，还是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抑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本其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成败之迹，而皆自于人欤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？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伶官传序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抑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别有疾而至斯极乎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祭十二郎文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3489" y="2986259"/>
            <a:ext cx="925152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147996" y="2330881"/>
            <a:ext cx="580322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0693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 animBg="1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2384859" y="508478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47353" y="445187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310886" y="3845857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310886" y="318202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206869" y="2523680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035608" y="256939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291595" y="126402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五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、倩女幽魂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-15804" y="1104611"/>
            <a:ext cx="4744122" cy="588981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先生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胆素壮，自思人言遇鬼则死，死亦不过为鬼耳，何惧为？遂执策厉声曰：“女鬼邪？抑人邪？”女鬼凄然长啸，森然欲搏之。先生毛发上指，急击之以策，中鬼首，立仆。乃引驴奔寺外，疾驰而去。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 </a:t>
            </a:r>
          </a:p>
          <a:p>
            <a:pPr>
              <a:lnSpc>
                <a:spcPct val="150000"/>
              </a:lnSpc>
              <a:buNone/>
            </a:pP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104611"/>
            <a:ext cx="67342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17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、森然：阴森恐怖的样子</a:t>
            </a:r>
            <a:endParaRPr lang="en-US" altLang="zh-CN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大石侧立千尺，如猛兽奇鬼，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森然欲搏人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800" b="1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         苏轼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石钟山记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18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、指：竖起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头发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上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指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，目眦尽裂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士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皆瞋目，发尽上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指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19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、击之以策：状语后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置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以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策击之。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动之以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情、晓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之以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理、绳之以法、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嗤之以鼻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、持之以恒、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相濡以沫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……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20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、引：拉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左右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欲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引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相如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去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3489" y="2986259"/>
            <a:ext cx="925152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147996" y="2330881"/>
            <a:ext cx="580322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089703" y="4914450"/>
            <a:ext cx="1481835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877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8" grpId="0" animBg="1"/>
      <p:bldP spid="2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4086569" y="113493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571297" y="113493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975050" y="112955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29019" y="1134931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六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、绿林豪客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042247"/>
            <a:ext cx="4744122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质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明始霁，罢甚，然念及亡是公存亡莫卜，欲蚤至山中，不敢息。逾午，始入山。山口有茅店，询之，知长者居山之阴，而连山纵横，略无阙处。遂以驴寄逆旅主人而行焉。山行十里许，忽闻丛林中一声呼哨，斯须而强人列陈阻于前。为首者庞然修伟，黑面多须。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、质明：天刚亮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。质：正。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质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，避哨竹林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中。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指南录后序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、霁：雨雪后天气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放晴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云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销雨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霁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，彩彻区明。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滕王阁序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复道行空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，不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霁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何虹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阿房宫赋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、罢：通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“疲”，疲乏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、念：想，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考虑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顾吾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念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之，强秦之所以不敢加兵于赵者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 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念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母劳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家里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念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与世间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辞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孔雀东南飞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念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此私自愧，尽日不能忘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观刈麦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念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无与为乐者，遂至承天寺寻张怀民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记承天寺夜游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1045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  <p:bldP spid="16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/>
          <p:cNvSpPr/>
          <p:nvPr/>
        </p:nvSpPr>
        <p:spPr>
          <a:xfrm>
            <a:off x="2038577" y="330035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795347" y="223898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855281" y="171229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36249" y="169862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086569" y="113493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571297" y="113493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975050" y="112955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29019" y="1134931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六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、绿林豪客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042247"/>
            <a:ext cx="4744122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质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明始霁，罢甚，然念及亡是公存亡莫卜，欲蚤至山中，不敢息。逾午，始入山。山口有茅店，询之，知长者居山之阴，而连山纵横，略无阙处。遂以驴寄逆旅主人而行焉。山行十里许，忽闻丛林中一声呼哨，斯须而强人列陈阻于前。为首者庞然修伟，黑面多须。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、卜：估计，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推测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6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、蚤：通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“早”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旦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日，不可不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蚤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自来谢项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王。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7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、始：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才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寒暑易节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始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一反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焉。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愚公移山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千呼万唤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出来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琵琶行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至丹以荆卿为计，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速祸焉。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六国论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影反照，室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洞然。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项脊轩志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新妇初来时，小姑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始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扶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床。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孔雀东南飞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8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、阴：山的北面，水的南面。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以其乃华山之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阳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名之也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游褒禅山记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阳：山南水北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50602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8" grpId="0" animBg="1"/>
      <p:bldP spid="1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3582297" y="1294490"/>
            <a:ext cx="7422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741412" y="226089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02719" y="179831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02431" y="179831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一、</a:t>
            </a:r>
            <a:r>
              <a:rPr lang="en-US" altLang="zh-CN" sz="4800" dirty="0">
                <a:solidFill>
                  <a:srgbClr val="0070C0"/>
                </a:solidFill>
                <a:sym typeface="+mn-ea"/>
              </a:rPr>
              <a:t>高蹈出尘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249673"/>
            <a:ext cx="4840941" cy="5415821"/>
          </a:xfrm>
        </p:spPr>
        <p:txBody>
          <a:bodyPr vert="horz" wrap="square" lIns="91440" tIns="45720" rIns="91440" bIns="45720" anchor="t">
            <a:normAutofit fontScale="47500" lnSpcReduction="20000"/>
          </a:bodyPr>
          <a:lstStyle/>
          <a:p>
            <a:pPr>
              <a:lnSpc>
                <a:spcPts val="384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200" dirty="0"/>
              <a:t>  </a:t>
            </a:r>
            <a:r>
              <a:rPr lang="zh-CN" altLang="en-US" sz="3200" dirty="0" smtClean="0"/>
              <a:t> </a:t>
            </a:r>
            <a:r>
              <a:rPr lang="zh-CN" altLang="en-US" sz="59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乌有</a:t>
            </a:r>
            <a:r>
              <a:rPr lang="zh-CN" altLang="en-US" sz="59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先生者，中山布衣也。年且七十，艺桑麻五谷以为生，不欲与俗人齿，毁誉不存乎心，人以达士目之。海阳亡是公，高士也，年七十有三矣，惟读书是务。朝廷数授以官，</a:t>
            </a:r>
            <a:r>
              <a:rPr lang="zh-CN" altLang="en-US" sz="59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不就，</a:t>
            </a:r>
            <a:r>
              <a:rPr lang="zh-CN" altLang="en-US" sz="59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曰：“边鄙野人，不足以充小吏。”公素善先生，而相违期年未之见</a:t>
            </a:r>
            <a:r>
              <a:rPr lang="zh-CN" altLang="en-US" sz="59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已，因</a:t>
            </a:r>
            <a:r>
              <a:rPr lang="zh-CN" altLang="en-US" sz="59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亲赴中山访焉。 </a:t>
            </a: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3" y="1183340"/>
            <a:ext cx="657292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、布衣：平民、百姓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臣本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布衣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躬耕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于南阳。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出师表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臣以为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布衣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之交尚不相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欺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且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：将要、将近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彼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且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奚适也？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逍遥游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若属皆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且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为所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虏。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北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山愚公者，年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且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九十。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愚公移山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不出，火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且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尽。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游褒禅山记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艺：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种植</a:t>
            </a:r>
            <a:endParaRPr lang="en-US" altLang="zh-CN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桑竹垂余荫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菽稷随时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艺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桃花源诗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齿：并列，同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列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巫医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乐师百工之人，君子不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齿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师说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5" grpId="0" animBg="1"/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993971" y="393242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038577" y="330035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795347" y="223898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855281" y="171229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36249" y="169862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086569" y="113493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571297" y="113493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975050" y="112955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29019" y="1134931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六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、绿林豪客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042247"/>
            <a:ext cx="4744122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质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明始霁，罢甚，然念及亡是公存亡莫卜，欲蚤至山中，不敢息。逾午，始入山。山口有茅店，询之，知长者居山之阴，而连山纵横，略无阙处。遂以驴寄逆旅主人而行焉。山行十里许，忽闻丛林中一声呼哨，斯须而强人列陈阻于前。为首者庞然修伟，黑面多须。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9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、略无：全无，毫无；阙：通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“缺”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两岸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连山，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略无阙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处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三峡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若不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阙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秦，将焉取之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？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阙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秦以利晋，唯君图之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烛之武退秦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师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（使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缺少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亏损）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必能裨补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阙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漏，有所广益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出师表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sp>
        <p:nvSpPr>
          <p:cNvPr id="22" name="矩形 21"/>
          <p:cNvSpPr/>
          <p:nvPr/>
        </p:nvSpPr>
        <p:spPr>
          <a:xfrm>
            <a:off x="318886" y="4372146"/>
            <a:ext cx="1524201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7720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618410" y="618731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367466" y="560473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445172" y="5019919"/>
            <a:ext cx="827835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459881" y="442418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459041" y="3948392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993971" y="393242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038577" y="330035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795347" y="223898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855281" y="171229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36249" y="169862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086569" y="113493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571297" y="113493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975050" y="112955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29019" y="1134931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六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、绿林豪客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056129"/>
            <a:ext cx="4744122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质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明始霁，罢甚，然念及亡是公存亡莫卜，欲蚤至山中，不敢息。逾午，始入山。山口有茅店，询之，知长者居山之阴，而连山纵横，略无阙处。遂以驴寄逆旅主人而行焉。山行十里许，忽闻丛林中一声呼哨，斯须而强人列陈阻于前。为首者庞然修伟，黑面多须。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886015"/>
            <a:ext cx="673428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、逆旅：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旅店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寓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逆旅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，主人日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再食，无鲜肥滋味之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享。  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送东阳马生序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11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、许：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左右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潭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中鱼可百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许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头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小石潭记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12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、斯须：片刻，一会儿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13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、陈：通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“阵”，战斗队列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诸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郎中执兵，皆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陈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殿下。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14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、修：长，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高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邹忌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修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八尺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有余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邹忌讽齐王纳谏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茂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林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修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竹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兰亭集序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未有知其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修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者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逍遥游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况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修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短随化，终期于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尽。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兰亭集序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8886" y="4372146"/>
            <a:ext cx="1524201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362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26" grpId="0" animBg="1"/>
      <p:bldP spid="25" grpId="0" animBg="1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232651" y="216658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562355" y="167281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607391" y="1085277"/>
            <a:ext cx="761323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六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、绿林豪客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916245" cy="5889811"/>
          </a:xfrm>
        </p:spPr>
        <p:txBody>
          <a:bodyPr vert="horz" wrap="square" lIns="91440" tIns="45720" rIns="91440" bIns="45720" anchor="t">
            <a:normAutofit fontScale="85000" lnSpcReduction="1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麾下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壮士骑从者无虑数十人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，而步卒百余继其后，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皆被甲执兵。其一叱先生曰：“大王在，胡不跪？”先生趋避不及，遂就禽。为首者下马箕踞而坐巨石上，按剑瞋目，声如乳虎，曰：“汝来前</a:t>
            </a:r>
            <a:r>
              <a:rPr lang="en-US" altLang="zh-CN" sz="3000" dirty="0">
                <a:latin typeface="黑体" pitchFamily="49" charset="-122"/>
                <a:ea typeface="黑体" pitchFamily="49" charset="-122"/>
              </a:rPr>
              <a:t>!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孤，山主也。据山称雄，尔来十余载矣，官军不敢犯孤境。尔何物狂夫，擅入吾寨，其欲血孤刀乎？”</a:t>
            </a:r>
          </a:p>
          <a:p>
            <a:pPr>
              <a:lnSpc>
                <a:spcPct val="150000"/>
              </a:lnSpc>
              <a:buNone/>
            </a:pP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15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无虑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：大约，大概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16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、被：通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“披”，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穿戴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同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舍生皆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被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绮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绣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送东阳马生序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17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、兵：武器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弃甲曳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兵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而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走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寡人之于国也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信臣精卒陈利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兵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而谁何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斩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木为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兵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，揭竿为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旗。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过秦论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六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国破灭，非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兵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不利，战不善，弊在赂秦。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六国论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群臣侍殿上者，不得持尺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兵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；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诸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郎中执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兵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，皆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陈殿下。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744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2879136" y="3269965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628891" y="3269965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607391" y="273492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32651" y="268652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567029" y="2202433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32651" y="216658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562355" y="167281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607391" y="1085277"/>
            <a:ext cx="761323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六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、绿林豪客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916245" cy="5889811"/>
          </a:xfrm>
        </p:spPr>
        <p:txBody>
          <a:bodyPr vert="horz" wrap="square" lIns="91440" tIns="45720" rIns="91440" bIns="45720" anchor="t">
            <a:normAutofit fontScale="85000" lnSpcReduction="1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麾下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壮士骑从者无虑数十人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，而步卒百余继其后，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皆被甲执兵。其一叱先生曰：“大王在，胡不跪？”先生趋避不及，遂就禽。为首者下马箕踞而坐巨石上，按剑瞋目，声如乳虎，曰：“汝来前</a:t>
            </a:r>
            <a:r>
              <a:rPr lang="en-US" altLang="zh-CN" sz="3000" dirty="0">
                <a:latin typeface="黑体" pitchFamily="49" charset="-122"/>
                <a:ea typeface="黑体" pitchFamily="49" charset="-122"/>
              </a:rPr>
              <a:t>!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孤，山主也。据山称雄，尔来十余载矣，官军不敢犯孤境。尔何物狂夫，擅入吾寨，其欲血孤刀乎？”</a:t>
            </a:r>
          </a:p>
          <a:p>
            <a:pPr>
              <a:lnSpc>
                <a:spcPct val="150000"/>
              </a:lnSpc>
              <a:buNone/>
            </a:pP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70775"/>
            <a:ext cx="673428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18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、叱：大声呵斥</a:t>
            </a:r>
            <a:endParaRPr lang="en-US" altLang="zh-CN" sz="2800" b="1" dirty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pPr lvl="0"/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19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、胡：为什么</a:t>
            </a:r>
            <a:endParaRPr lang="en-US" altLang="zh-CN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田园将芜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胡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不归？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归去来兮辞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20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、趋：小步快走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尝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趋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百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里外，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从乡之先达执经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叩问。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送东阳马生序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入而徐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趋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，至而自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谢。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触龙说赵太后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21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禽：通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“擒”，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抓获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阴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知奸党名姓，一时收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禽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张衡传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22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、箕踞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(</a:t>
            </a:r>
            <a:r>
              <a:rPr lang="en-US" altLang="zh-CN" sz="2800" b="1" dirty="0" err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jī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err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jù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）：两脚张开，两膝微曲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地坐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着，形状像箕。这是轻慢对方的姿态。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轲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自知事不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就，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倚柱而笑，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箕踞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以骂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曰。  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4283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17" grpId="0" animBg="1"/>
      <p:bldP spid="16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2272913" y="6072512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567029" y="605117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567029" y="4956078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941221" y="3848041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79136" y="3269965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628891" y="3269965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607391" y="273492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32651" y="268652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567029" y="2202433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32651" y="216658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562355" y="167281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607391" y="1085277"/>
            <a:ext cx="761323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六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、绿林豪客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4862" y="968189"/>
            <a:ext cx="4916245" cy="5889811"/>
          </a:xfrm>
        </p:spPr>
        <p:txBody>
          <a:bodyPr vert="horz" wrap="square" lIns="91440" tIns="45720" rIns="91440" bIns="45720" anchor="t">
            <a:normAutofit fontScale="85000" lnSpcReduction="1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麾下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壮士骑从者无虑数十人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，而步卒百余继其后，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皆被甲执兵。其一叱先生曰：“大王在，胡不跪？”先生趋避不及，遂就禽。为首者下马箕踞而坐巨石上，按剑瞋目，声如乳虎，曰：“汝来前</a:t>
            </a:r>
            <a:r>
              <a:rPr lang="en-US" altLang="zh-CN" sz="3000" dirty="0">
                <a:latin typeface="黑体" pitchFamily="49" charset="-122"/>
                <a:ea typeface="黑体" pitchFamily="49" charset="-122"/>
              </a:rPr>
              <a:t>!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孤，山主也。据山称雄，尔来十余载矣，官军不敢犯孤境。尔何物狂夫，擅入吾寨，其欲血孤刀乎？”</a:t>
            </a:r>
          </a:p>
          <a:p>
            <a:pPr>
              <a:lnSpc>
                <a:spcPct val="150000"/>
              </a:lnSpc>
              <a:buNone/>
            </a:pP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0" y="1110740"/>
            <a:ext cx="67342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23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、瞋目：瞪大眼睛</a:t>
            </a: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披帷西向立，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瞋目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视项王。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士皆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瞋目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，发尽上指冠。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24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、尔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来：从那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以来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尔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二十有一年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矣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出师表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尔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四万八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千岁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蜀道难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25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、其：表反问语气，难道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其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孰能讥之乎？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游褒禅山记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26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、血：名词→使动用法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    使</a:t>
            </a:r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沾上血</a:t>
            </a:r>
            <a:endParaRPr lang="en-US" altLang="zh-CN" sz="2800" b="1" dirty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5702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2" grpId="0" animBg="1"/>
      <p:bldP spid="2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092628" y="165660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026278" y="108527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557572" y="1085277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七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、盗亦有道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744122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先生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蛇行匍匐以进，跽而泣曰：“请诉之，愿大王垂听。小人中山布衣也，友人病危，吾不忍坐视其死，入山诣子虚长者，以延友人之命，仓皇不能择路，是以误入大寨，罪当死。身死固不足惜，特以不得延医活友为恨耳，惟大王哀之。”言已，涕如雨下。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、蛇行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：像蛇一样前行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斗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折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蛇行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，明灭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可见。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小石潭记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、跽：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长跪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项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王按剑而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跽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曰：“客何为者？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”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、请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：请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允许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我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璧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有瑕，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请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指示王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请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奏盆缻秦王，以相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娱乐。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今太子迟之，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请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辞决矣。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军中无以为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乐，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请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以剑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舞。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王好战，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请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战喻。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寡人之于国也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战则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请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从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曹刿论战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35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3861326" y="3849556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355586" y="3849556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63386" y="327261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092628" y="165660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026278" y="108527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557572" y="1085277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七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、盗亦有道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744122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先生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蛇行匍匐以进，跽而泣曰：“请诉之，愿大王垂听。小人中山布衣也，友人病危，吾不忍坐视其死，入山诣子虚长者，以延友人之命，仓皇不能择路，是以误入大寨，罪当死。身死固不足惜，特以不得延医活友为恨耳，惟大王哀之。”言已，涕如雨下。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、诣：到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去，拜访</a:t>
            </a: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及郡下，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诣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太守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桃花源记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、仓皇：匆忙急迫，慌张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赢得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仓皇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北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顾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永遇乐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乱者四应，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仓皇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东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出。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伶官传序</a:t>
            </a:r>
            <a:r>
              <a:rPr lang="en-US" altLang="zh-CN" sz="32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6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、是以：因此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是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先帝简拔以遗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陛下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是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众议举宠为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督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出师表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是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区区不能废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远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陈情表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4141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 animBg="1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572834" y="549166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639642" y="495921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861326" y="3849556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355586" y="3849556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63386" y="327261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092628" y="165660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026278" y="108527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557572" y="1085277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七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、盗亦有道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744122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先生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蛇行匍匐以进，跽而泣曰：“请诉之，愿大王垂听。小人中山布衣也，友人病危，吾不忍坐视其死，入山诣子虚长者，以延友人之命，仓皇不能择路，是以误入大寨，罪当死。身死固不足惜，特以不得延医活友为恨耳，惟大王哀之。”言已，涕如雨下。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0" y="1085277"/>
            <a:ext cx="67342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7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、特：仅、只、不过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相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如度秦王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特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以诈佯为予赵城，实不可得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 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8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、恨：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遗憾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未尝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不叹息痛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恨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于桓灵也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出师表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恨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晨光之熹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微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归去来兮辞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子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为父死，无所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恨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愿勿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复再言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！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苏武传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此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恨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绵绵无绝期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长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恨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歌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此三者，吾遗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恨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伶官传序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19652747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572834" y="549166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639642" y="549891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639642" y="495921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861326" y="3849556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355586" y="3849556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63386" y="327261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092628" y="165660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026278" y="108527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557572" y="1085277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七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、盗亦有道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744122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先生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蛇行匍匐以进，跽而泣曰：“请诉之，愿大王垂听。小人中山布衣也，友人病危，吾不忍坐视其死，入山诣子虚长者，以延友人之命，仓皇不能择路，是以误入大寨，罪当死。身死固不足惜，特以不得延医活友为恨耳，惟大王哀之。”言已，涕如雨下。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0" y="1085277"/>
            <a:ext cx="67342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8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、恨：遗憾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艰难苦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恨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繁霜鬓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登高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不应有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恨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，何事长向别时圆？</a:t>
            </a:r>
            <a:endParaRPr lang="en-US" altLang="zh-CN" sz="2800" b="1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pPr lvl="0"/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           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水调歌头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•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明月几时有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9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、惟：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希望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惟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君图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烛之武退秦师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唯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大王与群臣孰计议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79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2387873" y="1085277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七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、盗亦有道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744122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为首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者曰：“然则，君义士也。”顾谓徒属曰：“杀义士，不祥莫大焉。释之，以成其志，且劝好义者！”乃谢先生曰：“吾等虽啸聚山林，非草寇之比，如先生者，吾之所与也！君其勿惧。子虚长者，仁人也，居山之阴，君须跻山之颠而北下，始得至其家。速诣之，以救乃友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；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、然则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：“既然这样，那么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……”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然则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何时而乐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岳阳楼记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然则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将军之仇报而燕国见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陵之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耻除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矣。 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然则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诸侯之地有限，暴秦之欲无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厌。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六国论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3877087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3596643" y="1244294"/>
            <a:ext cx="688488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098204" y="2729699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02431" y="272970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822555" y="226089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741412" y="226089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02719" y="179831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02431" y="179831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一、</a:t>
            </a:r>
            <a:r>
              <a:rPr lang="en-US" altLang="zh-CN" sz="4800" dirty="0">
                <a:solidFill>
                  <a:srgbClr val="0070C0"/>
                </a:solidFill>
                <a:sym typeface="+mn-ea"/>
              </a:rPr>
              <a:t>高蹈出尘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244294"/>
            <a:ext cx="4840941" cy="5415821"/>
          </a:xfrm>
        </p:spPr>
        <p:txBody>
          <a:bodyPr vert="horz" wrap="square" lIns="91440" tIns="45720" rIns="91440" bIns="45720" anchor="t">
            <a:normAutofit fontScale="47500" lnSpcReduction="20000"/>
          </a:bodyPr>
          <a:lstStyle/>
          <a:p>
            <a:pPr>
              <a:lnSpc>
                <a:spcPts val="384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200" dirty="0"/>
              <a:t>  </a:t>
            </a:r>
            <a:r>
              <a:rPr lang="zh-CN" altLang="en-US" sz="3200" dirty="0" smtClean="0"/>
              <a:t> </a:t>
            </a:r>
            <a:r>
              <a:rPr lang="zh-CN" altLang="en-US" sz="59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乌有</a:t>
            </a:r>
            <a:r>
              <a:rPr lang="zh-CN" altLang="en-US" sz="59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先生者，中山布衣也。年且七十，艺桑麻五谷以为生，不欲与俗人齿，毁誉不存乎心，人以达士目之。海阳亡是公，高士也，年七十有三矣，惟读书是务。朝廷数授以官，</a:t>
            </a:r>
            <a:r>
              <a:rPr lang="zh-CN" altLang="en-US" sz="59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不就，</a:t>
            </a:r>
            <a:r>
              <a:rPr lang="zh-CN" altLang="en-US" sz="59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曰：“边鄙野人，不足以充小吏。”公素善先生，而相违期年未之见</a:t>
            </a:r>
            <a:r>
              <a:rPr lang="zh-CN" altLang="en-US" sz="59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已，因</a:t>
            </a:r>
            <a:r>
              <a:rPr lang="zh-CN" altLang="en-US" sz="59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亲赴中山访焉。 </a:t>
            </a: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3" y="1116105"/>
            <a:ext cx="65729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誉：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称赞、赞誉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且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举世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誉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之而不加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劝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逍遥游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6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乎：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=“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于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”，在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相与枕藉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舟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中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赤壁赋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生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吾前，其闻道也固先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乎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吾。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师说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吾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独穷困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此时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离骚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7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目：看待、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评价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望长安于日下，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目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吴会于云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间。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（遥看）</a:t>
            </a:r>
            <a:endParaRPr lang="en-US" altLang="zh-CN" sz="2800" b="1" dirty="0" smtClean="0">
              <a:solidFill>
                <a:srgbClr val="0000FF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滕王阁序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范增数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目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项王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（使眼色）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7789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2092628" y="1549416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387873" y="1085277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七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、盗亦有道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744122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为首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者曰：“然则，君义士也。”顾谓徒属曰：“杀义士，不祥莫大焉。释之，以成其志，且劝好义者！”乃谢先生曰：“吾等虽啸聚山林，非草寇之比，如先生者，吾之所与也！君其勿惧。子虚长者，仁人也，居山之阴，君须跻山之颠而北下，始得至其家。速诣之，以救乃友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；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11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、徒属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：表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复数的词，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常与“</a:t>
            </a:r>
            <a:r>
              <a:rPr lang="zh-CN" altLang="en-US" sz="2800" b="1" u="sng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族、类</a:t>
            </a:r>
            <a:r>
              <a:rPr lang="zh-CN" altLang="en-US" sz="2800" b="1" u="sng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、辈、侪、伦、流、曹</a:t>
            </a:r>
            <a:r>
              <a:rPr lang="zh-CN" altLang="en-US" sz="2800" b="1" u="sng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、比、等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”来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表示“这些人”。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杜赫之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属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为之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乐毅之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徒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通其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赵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奢之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伦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制其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兵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过秦论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士大夫之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族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，曰师曰弟子云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者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郯子之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徒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，其贤不及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孔子。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师说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若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属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皆且为所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虏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尔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曹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身与名俱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灭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戏为六绝句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公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等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遇雨，皆已失期。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陈涉世家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0594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414897" y="385765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88445" y="325418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026292" y="266986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092628" y="1549416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387873" y="1085277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七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、盗亦有道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744122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为首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者曰：“然则，君义士也。”顾谓徒属曰：“杀义士，不祥莫大焉。释之，以成其志，且劝好义者！”乃谢先生曰：“吾等虽啸聚山林，非草寇之比，如先生者，吾之所与也！君其勿惧。子虚长者，仁人也，居山之阴，君须跻山之颠而北下，始得至其家。速诣之，以救乃友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；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12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、劝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：勉励，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激励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且举世誉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之而不加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劝 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逍遥游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劝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学  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劝农  劝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课农桑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13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、谢：道歉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旦日不可不蚤自来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谢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项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至鸿门，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谢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曰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乃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令张良留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谢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张良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入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谢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荆轲顾笑武阳，前为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谢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曰。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秦王恐其破璧，乃辞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谢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固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请。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阿母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谢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媒人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孔雀东南飞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入而徐趋，至而自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谢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触龙说赵太后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14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、比：同类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0518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941" y="6076994"/>
            <a:ext cx="4699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圆角矩形 17"/>
          <p:cNvSpPr/>
          <p:nvPr/>
        </p:nvSpPr>
        <p:spPr>
          <a:xfrm>
            <a:off x="2026292" y="559673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784113" y="439060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370155" y="442995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414897" y="385765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88445" y="325418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026292" y="266986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092628" y="1549416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387873" y="1085277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七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、盗亦有道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96091"/>
            <a:ext cx="4744122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为首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者曰：“然则，君义士也。”顾谓徒属曰：“杀义士，不祥莫大焉。释之，以成其志，且劝好义者！”乃谢先生曰：“吾等虽啸聚山林，非草寇之比，如先生者，吾之所与也！君其勿惧。子虚长者，仁人也，居山之阴，君须跻山之颠而北下，始得至其家。速诣之，以救乃友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；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899539"/>
            <a:ext cx="673428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15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、与：结交，亲附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失其所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不知。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烛之武退秦师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夫人之相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与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，俯仰一世。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兰亭集序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合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从缔交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，相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为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一。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过秦论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嬴而不助五国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六国论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16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、其：语气副词，表祈使，一定</a:t>
            </a:r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千万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尔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其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勿忘乃父之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志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伶官传序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卿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其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勉之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淝水之战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17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、颠：顶部，高处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鸡鸣桑树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颠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归园田居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18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、乃：你的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家祭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无忘告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乃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翁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示儿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尔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其勿忘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乃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父之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志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伶官传序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17621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5789" y="947101"/>
            <a:ext cx="6734287" cy="44012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19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、每：常常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妆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成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每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被秋娘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妒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琵琶行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每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假借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于藏书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家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送东阳马生序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先帝在时，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每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与臣论此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事。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出师表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20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、鲜（</a:t>
            </a:r>
            <a:r>
              <a:rPr lang="en-US" altLang="zh-CN" sz="2800" b="1" dirty="0" err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xiăn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）：少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陶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后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鲜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有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闻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爱莲说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既无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叔伯，终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鲜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兄弟。 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陈情表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巧言令色，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鲜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矣仁！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论语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成语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：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鲜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为人知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21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、虞：猜度，料想</a:t>
            </a:r>
            <a:r>
              <a:rPr lang="en-US" altLang="zh-CN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成语：不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虞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之誉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07012" y="306253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73348" y="3819569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828094" y="226777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636855" y="160849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七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、盗亦有道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116807" y="1366221"/>
            <a:ext cx="4744122" cy="5099124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200" dirty="0" smtClean="0">
                <a:latin typeface="黑体" pitchFamily="49" charset="-122"/>
                <a:ea typeface="黑体" pitchFamily="49" charset="-122"/>
              </a:rPr>
              <a:t>然</a:t>
            </a:r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长者每采药于千山万壑间，吾辈亦鲜遇之</a:t>
            </a:r>
            <a:r>
              <a:rPr lang="zh-CN" altLang="en-US" sz="3200" dirty="0" smtClean="0">
                <a:latin typeface="黑体" pitchFamily="49" charset="-122"/>
                <a:ea typeface="黑体" pitchFamily="49" charset="-122"/>
              </a:rPr>
              <a:t>，虞君</a:t>
            </a:r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不得见耳。”先生再拜而后去。</a:t>
            </a:r>
          </a:p>
          <a:p>
            <a:pPr>
              <a:lnSpc>
                <a:spcPct val="150000"/>
              </a:lnSpc>
              <a:buNone/>
            </a:pP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3562967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17984" y="5276799"/>
            <a:ext cx="98976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22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、再拜：拜两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次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谨使臣良奉白璧一双，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再拜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献大王足下。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府吏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再拜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还，长叹空房中。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孔雀东南飞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80707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  <p:bldP spid="8" grpId="0" animBg="1"/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879017" y="277210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726110" y="218267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957398" y="159760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30772" y="159189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八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、虎口脱险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-42852" y="968189"/>
            <a:ext cx="4916245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    进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，山益深，失路。先生冒朔风、缘鸟道，披荆棘，援藤葛，履流石，涉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溪涧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登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之弥高，行之弥远，力竭而未克上。忽见虎迹，大如斗，少顷闻巨啸，四山响震，林泉战栗。声裁止，而馁虎见于林莽间，眈眈相向。先生自分必死，叹曰：“不意今乃捐躯此兽之口！”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0" y="869834"/>
            <a:ext cx="673428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、朔：北方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朔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气传金柝，寒光照铁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衣。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木兰诗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一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去紫台连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朔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漠，独留青冢向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黄昏。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咏怀古迹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、缘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：顺、沿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缘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溪行，忘路之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远近。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桃花源记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、履：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踩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至尊而制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六合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过秦论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肩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之所倚，足之所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庖丁解牛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成语：如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薄冰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、弥：更加，越来越</a:t>
            </a:r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芳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菲菲其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章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离骚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成语：欲盖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彰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17403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0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770455" y="376293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64404" y="3753037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62875" y="3290458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79017" y="277210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726110" y="218267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957398" y="159760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30772" y="159189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八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、虎口脱险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-38149" y="968189"/>
            <a:ext cx="4916245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    进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，山益深，失路。先生冒朔风、缘鸟道，披荆棘，援藤葛，履流石，涉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溪涧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登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之弥高，行之弥远，力竭而未克上。忽见虎迹，大如斗，少顷闻巨啸，四山响震，林泉战栗。声裁止，而馁虎见于林莽间，眈眈相向。先生自分必死，叹曰：“不意今乃捐躯此兽之口！”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916000"/>
            <a:ext cx="673428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、弥：更加，越来越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奉之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繁，侵之愈急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六国论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仰之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高，钻之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坚。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论语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、克：能够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靡不有始，鲜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有终。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诗经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6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少顷</a:t>
            </a:r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少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焉：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不一会儿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少顷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，但闻屏障中抚尺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一下。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口技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少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焉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月出于东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山之上，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徘徊于斗牛之间。 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赤壁赋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7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、响：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回声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天下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云集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响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应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过秦论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云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响：名词作状语，像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一样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空谷传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响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，哀转久绝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三峡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17202676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198580" y="497307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770455" y="442895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402387" y="444983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770455" y="376293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64404" y="3753037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62875" y="3290458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79017" y="277210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726110" y="218267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957398" y="159760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30772" y="159189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八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、虎口脱险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-38149" y="968189"/>
            <a:ext cx="4916245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    进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，山益深，失路。先生冒朔风、缘鸟道，披荆棘，援藤葛，履流石，涉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溪涧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登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之弥高，行之弥远，力竭而未克上。忽见虎迹，大如斗，少顷闻巨啸，四山响震，林泉战栗。声裁止，而馁虎见于林莽间，眈眈相向。先生自分必死，叹曰：“不意今乃捐躯此兽之口！”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8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、裁：通“才”，刚刚</a:t>
            </a:r>
          </a:p>
          <a:p>
            <a:pPr lvl="0"/>
            <a:r>
              <a:rPr lang="en-US" altLang="zh-CN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9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、馁：</a:t>
            </a:r>
            <a:r>
              <a:rPr lang="en-US" altLang="zh-CN" sz="2800" b="1" dirty="0" err="1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něi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饥饿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、见：通“现”，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出现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图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穷而匕首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见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何时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眼前突兀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见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此屋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？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茅屋为秋风所破歌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吹草低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见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牛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羊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敕勒歌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才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美不外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见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马说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65170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3081974" y="493642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98580" y="497307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770455" y="442895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402387" y="444983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770455" y="376293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64404" y="3753037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62875" y="3290458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79017" y="277210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726110" y="218267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957398" y="159760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30772" y="159189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八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、虎口脱险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-38149" y="952405"/>
            <a:ext cx="4916245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    进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，山益深，失路。先生冒朔风、缘鸟道，披荆棘，援藤葛，履流石，涉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溪涧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登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之弥高，行之弥远，力竭而未克上。忽见虎迹，大如斗，少顷闻巨啸，四山响震，林泉战栗。声裁止，而馁虎见于林莽间，眈眈相向。先生自分必死，叹曰：“不意今乃捐躯此兽之口！”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11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、眈眈相向：贪婪而凶狠地对着他看。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狼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不敢前，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眈眈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相向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。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狼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相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：用在动词前，偏指一方，译为“他”、“你”、“我”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(《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孔雀东南飞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有大量的“相”作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代词充当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宾语并前置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)</a:t>
            </a: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及时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相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遣归；会不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相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从许；誓不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相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隔卿；好自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相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扶将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……《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孔雀东南飞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杂然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相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许（他） 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愚公移山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儿童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相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见不相识，笑问客从何处来。</a:t>
            </a:r>
            <a:endParaRPr lang="en-US" altLang="zh-CN" sz="2800" b="1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pPr lvl="0"/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             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回乡偶书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419974" y="5435828"/>
            <a:ext cx="1524201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4400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4230353" y="549000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28094" y="548154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081974" y="493642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98580" y="497307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770455" y="442895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402387" y="444983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770455" y="376293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64404" y="3753037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62875" y="3290458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79017" y="277210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726110" y="218267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957398" y="159760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30772" y="159189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八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、虎口脱险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-38149" y="968189"/>
            <a:ext cx="4916245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    进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，山益深，失路。先生冒朔风、缘鸟道，披荆棘，援藤葛，履流石，涉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溪涧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登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之弥高，行之弥远，力竭而未克上。忽见虎迹，大如斗，少顷闻巨啸，四山响震，林泉战栗。声裁止，而馁虎见于林莽间，眈眈相向。先生自分必死，叹曰：“不意今乃捐躯此兽之口！”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12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、分：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料想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武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曰：“自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分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已死久矣！”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苏武传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13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意：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料想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然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不自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意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能先入关破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秦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女行无偏斜，何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意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致不厚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孔雀东南飞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419974" y="5435828"/>
            <a:ext cx="1524201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053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964404" y="6089296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29321" y="606731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230353" y="549000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28094" y="548154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081974" y="493642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98580" y="497307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770455" y="442895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402387" y="444983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770455" y="376293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64404" y="3753037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62875" y="3290458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79017" y="277210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726110" y="218267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957398" y="159760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30772" y="159189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八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、虎口脱险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-38149" y="968189"/>
            <a:ext cx="4916245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    进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，山益深，失路。先生冒朔风、缘鸟道，披荆棘，援藤葛，履流石，涉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溪涧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登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之弥高，行之弥远，力竭而未克上。忽见虎迹，大如斗，少顷闻巨啸，四山响震，林泉战栗。声裁止，而馁虎见于林莽间，眈眈相向。先生自分必死，叹曰：“不意今乃捐躯此兽之口！”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14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、乃：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竟然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其智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乃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反不能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及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师说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君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乃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亡赵走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燕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廉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蔺相列传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问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今是何世，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乃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不知有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汉。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桃花源记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15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、捐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：抛弃，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舍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弃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捐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躯赴国难，视死忽如归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！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白马篇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成语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：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细大不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捐</a:t>
            </a:r>
            <a:endParaRPr lang="en-US" altLang="zh-CN" sz="2800" b="1" dirty="0" smtClean="0">
              <a:solidFill>
                <a:srgbClr val="0000FF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小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的大的都不抛弃，形容兼收并蓄。</a:t>
            </a:r>
          </a:p>
          <a:p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419974" y="5435828"/>
            <a:ext cx="1524201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955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3596643" y="1244294"/>
            <a:ext cx="688488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19466" y="319227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098204" y="2729699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02431" y="272970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822555" y="226089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741412" y="226089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02719" y="179831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02431" y="179831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一、</a:t>
            </a:r>
            <a:r>
              <a:rPr lang="en-US" altLang="zh-CN" sz="4800" dirty="0">
                <a:solidFill>
                  <a:srgbClr val="0070C0"/>
                </a:solidFill>
                <a:sym typeface="+mn-ea"/>
              </a:rPr>
              <a:t>高蹈出尘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244294"/>
            <a:ext cx="4840941" cy="5415821"/>
          </a:xfrm>
        </p:spPr>
        <p:txBody>
          <a:bodyPr vert="horz" wrap="square" lIns="91440" tIns="45720" rIns="91440" bIns="45720" anchor="t">
            <a:normAutofit fontScale="47500" lnSpcReduction="20000"/>
          </a:bodyPr>
          <a:lstStyle/>
          <a:p>
            <a:pPr>
              <a:lnSpc>
                <a:spcPts val="384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200" dirty="0"/>
              <a:t>  </a:t>
            </a:r>
            <a:r>
              <a:rPr lang="zh-CN" altLang="en-US" sz="3200" dirty="0" smtClean="0"/>
              <a:t> </a:t>
            </a:r>
            <a:r>
              <a:rPr lang="zh-CN" altLang="en-US" sz="59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乌有</a:t>
            </a:r>
            <a:r>
              <a:rPr lang="zh-CN" altLang="en-US" sz="59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先生者，中山布衣也。年且七十，艺桑麻五谷以为生，不欲与俗人齿，毁誉不存乎心，人以达士目之。海阳亡是公，高士也，年七十有三矣，惟读书是务。朝廷数授以官，</a:t>
            </a:r>
            <a:r>
              <a:rPr lang="zh-CN" altLang="en-US" sz="59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不就，</a:t>
            </a:r>
            <a:r>
              <a:rPr lang="zh-CN" altLang="en-US" sz="59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曰：“边鄙野人，不足以充小吏。”公素善先生，而相违期年未之见</a:t>
            </a:r>
            <a:r>
              <a:rPr lang="zh-CN" altLang="en-US" sz="59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已，因</a:t>
            </a:r>
            <a:r>
              <a:rPr lang="zh-CN" altLang="en-US" sz="59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亲赴中山访焉。 </a:t>
            </a: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3" y="1116105"/>
            <a:ext cx="65729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8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、亡：通“无”，没有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河曲智叟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亡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以应  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愚公移山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人皆有兄弟，我独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亡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论语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空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自苦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亡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人之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地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法令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亡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常，大臣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亡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罪夷灭者数十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家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武父子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亡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功德，皆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为陛下所成就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苏武传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88563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366048" y="237770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197608" y="176192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02110" y="176192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506425" y="108527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八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、虎口脱险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916245" cy="5889811"/>
          </a:xfr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方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瞑目俟死，闻虎惨叫，怪而视之，盖一矢已贯其喉矣。寻见一长者挟弓立崖上，衣短褐，著草履，不冠不袜，须眉悉白，颜色如丹，俨然类仙人。先生趣而前，拜谒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长者，不敢慢。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长者诘曰：“若何为者也？奚自？何所之？”</a:t>
            </a:r>
          </a:p>
          <a:p>
            <a:pPr>
              <a:lnSpc>
                <a:spcPct val="150000"/>
              </a:lnSpc>
              <a:buNone/>
            </a:pP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0" y="945428"/>
            <a:ext cx="673428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16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、俟 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(</a:t>
            </a:r>
            <a:r>
              <a:rPr lang="en-US" altLang="zh-CN" sz="2800" b="1" dirty="0" err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sì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) 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 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等待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俟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其欣悦，则又请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焉。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送东阳马生序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17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、怪：意动用法，认为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奇怪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群臣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怪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18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、盖：原来是（表原因）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乃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悟前狼假寐，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盖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诱敌。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狼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盖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音谬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游褒禅山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记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盖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失强援，不能独完。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六国论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水中藻荇交横，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盖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竹柏影也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记承天寺夜游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19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、寻：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不久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寻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蒙国恩，除臣洗马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陈情表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未果，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寻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病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终。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桃花源记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59148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2" grpId="0" animBg="1"/>
      <p:bldP spid="1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607404" y="429406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836719" y="4294060"/>
            <a:ext cx="770685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25108" y="429406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060369" y="371676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922745" y="371676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366048" y="303492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366048" y="237770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197608" y="176192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02110" y="176192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506425" y="108527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八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、虎口脱险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916245" cy="5889811"/>
          </a:xfr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方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瞑目俟死，闻虎惨叫，怪而视之，盖一矢已贯其喉矣。寻见一长者挟弓立崖上，衣短褐，著草履，不冠不袜，须眉悉白，颜色如丹，俨然类仙人。先生趣而前，拜谒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长者，不敢慢。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长者诘曰：“若何为者也？奚自？何所之？”</a:t>
            </a:r>
          </a:p>
          <a:p>
            <a:pPr>
              <a:lnSpc>
                <a:spcPct val="150000"/>
              </a:lnSpc>
              <a:buNone/>
            </a:pP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0" y="970977"/>
            <a:ext cx="673428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20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、衣（</a:t>
            </a:r>
            <a:r>
              <a:rPr lang="en-US" altLang="zh-CN" sz="2800" b="1" dirty="0" err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yì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）：名作动，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穿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乃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使其从者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衣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褐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五十者可以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衣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帛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矣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寡人之于国也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成语：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衣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锦还乡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21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、悉：全、都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男女衣着，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悉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如外人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桃花源记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悉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以咨之，必能使行阵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和睦。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出师表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赵王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悉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召群臣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议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廉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蔺列传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22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、颜色：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脸色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六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宫粉黛无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颜色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长恨歌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暮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去朝来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颜色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故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琵琶行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23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俨然</a:t>
            </a:r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类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：很像，类似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大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类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女郎也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项脊轩志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80354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6" grpId="0" animBg="1"/>
      <p:bldP spid="14" grpId="0" animBg="1"/>
      <p:bldP spid="13" grpId="0" animBg="1"/>
      <p:bldP spid="1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/>
          <p:cNvSpPr/>
          <p:nvPr/>
        </p:nvSpPr>
        <p:spPr>
          <a:xfrm>
            <a:off x="1825119" y="623054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215826" y="5604733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64686" y="495859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607404" y="429406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836719" y="4294060"/>
            <a:ext cx="770685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25108" y="429406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060369" y="371676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922745" y="371676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366048" y="303492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366048" y="237770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197608" y="176192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02110" y="176192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506425" y="108527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八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、虎口脱险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36340"/>
            <a:ext cx="4916245" cy="5889811"/>
          </a:xfr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方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瞑目俟死，闻虎惨叫，怪而视之，盖一矢已贯其喉矣。寻见一长者挟弓立崖上，衣短褐，著草履，不冠不袜，须眉悉白，颜色如丹，俨然类仙人。先生趣而前，拜谒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长者，不敢慢。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长者诘曰：“若何为者也？奚自？何所之？”</a:t>
            </a:r>
          </a:p>
          <a:p>
            <a:pPr>
              <a:lnSpc>
                <a:spcPct val="150000"/>
              </a:lnSpc>
              <a:buNone/>
            </a:pP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950054"/>
            <a:ext cx="673428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24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、趣：通“趋”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虽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趣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舍万殊，静躁不同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兰亭集序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25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、诘：询问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26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、何为者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</a:t>
            </a:r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=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“为何者”，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“干什么的”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。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项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王按剑而跽曰：“客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何为者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？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”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27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奚：＝何，此为“哪里”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奚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惆怅而独悲？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归去来兮辞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奚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以知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其然也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奚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以之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九万里而南为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？ 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逍遥游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28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、何所之：“之何所”的倒装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，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“到哪里去”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。胡为乎遑遑乎欲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何之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归去来兮辞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2110" y="6693128"/>
            <a:ext cx="1304315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617145" y="6031028"/>
            <a:ext cx="905800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932421" y="6693128"/>
            <a:ext cx="1359236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1839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9" grpId="0" animBg="1"/>
      <p:bldP spid="23" grpId="0" animBg="1"/>
      <p:bldP spid="24" grpId="0" animBg="1"/>
      <p:bldP spid="2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2065823" y="107757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686663" y="107757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九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、大道坦荡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916245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    先生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具白所以至及所从来。长者笑曰：“子虚者，吾之氏也。寒舍在迩，不可不入。”遂要还其家，杀鸡为黍以食之。先生请曰：“事迫矣！乞长者速往，冀有万一之望。不者，时不逮矣。”长者询曰：“病者孰与君少长？”曰：“长仆四岁。”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0" y="977700"/>
            <a:ext cx="67342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、具：详细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问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所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从来，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具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答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此人一一为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具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言所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闻               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桃花源记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私见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张良，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具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告以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良乃入，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具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告沛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公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愿伯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具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言臣之不敢倍德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得夜见汉使，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具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自陈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道。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苏武传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臣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具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以表闻，辞不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就职。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陈情表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、白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：禀告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陈述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便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可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白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公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姥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阿母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白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媒人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孔雀东南飞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武终不可胁，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白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单于。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苏武传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9864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2454360" y="1085277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65823" y="107757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686663" y="107757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九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、大道坦荡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916245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    先生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具白所以至及所从来。长者笑曰：“子虚者，吾之氏也。寒舍在迩，不可不入。”遂要还其家，杀鸡为黍以食之。先生请曰：“事迫矣！乞长者速往，冀有万一之望。不者，时不逮矣。”长者询曰：“病者孰与君少长？”曰：“长仆四岁。”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0" y="977700"/>
            <a:ext cx="673428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、所以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：表原因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臣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所以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去亲戚而事君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者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吾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所以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为此者，以先国家之急而后私仇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所以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遣将守关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者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所以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兴怀，其致一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兰亭集序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此先汉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所以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兴隆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此后汉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所以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倾颓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出师表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此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所以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学者不可以不深思而慎取之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游褒禅山记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仆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所以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留者，待吾客与俱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事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所以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不成者，乃欲以生劫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7903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2454360" y="1085277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65823" y="107757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686663" y="107757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九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、大道坦荡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916245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    先生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具白所以至及所从来。长者笑曰：“子虚者，吾之氏也。寒舍在迩，不可不入。”遂要还其家，杀鸡为黍以食之。先生请曰：“事迫矣！乞长者速往，冀有万一之望。不者，时不逮矣。”长者询曰：“病者孰与君少长？”曰：“长仆四岁。”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0" y="977700"/>
            <a:ext cx="67342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【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补充</a:t>
            </a:r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】</a:t>
            </a:r>
          </a:p>
          <a:p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所以：表凭借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此臣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所以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报先帝而忠陛下之职分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出师表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所以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动心忍性，曾益其所不能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生于忧患，死于安乐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师者，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所以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传道受业解惑也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师说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所以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游目骋怀，足以极视听之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娱。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兰亭集序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2474243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4217354" y="389194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330749" y="325418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155038" y="222172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454360" y="1085277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65823" y="107757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686663" y="107757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九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、大道坦荡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916245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    先生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具白所以至及所从来。长者笑曰：“子虚者，吾之氏也。寒舍在迩，不可不入。”遂要还其家，杀鸡为黍以食之。先生请曰：“事迫矣！乞长者速往，冀有万一之望。不者，时不逮矣。”长者询曰：“病者孰与君少长？”曰：“长仆四岁。”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0" y="1085277"/>
            <a:ext cx="67342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、所从来：从哪里来</a:t>
            </a: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问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所从来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，具答之。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桃花源记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、迩：近。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成语：闻名遐迩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6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、食（</a:t>
            </a:r>
            <a:r>
              <a:rPr lang="en-US" altLang="zh-CN" sz="2800" b="1" dirty="0" err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sì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）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：给吃，喂养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食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马者不知其能千里而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食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食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之不能尽其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材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马说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寓逆旅，主人日再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食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送东阳马生序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绝不饮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食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苏武传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7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冀：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希望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岂敢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盘桓，有所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希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冀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陈情表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如此孩提者，又可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冀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其成立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邪？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祭十二郎文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77545" y="1547856"/>
            <a:ext cx="679618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10736" y="2057108"/>
            <a:ext cx="596088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2982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5" grpId="0" animBg="1"/>
      <p:bldP spid="1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4196166" y="4364345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375177" y="4354521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217354" y="389194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330749" y="325418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155038" y="222172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454360" y="1085277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65823" y="1077571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686663" y="107757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九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、大道坦荡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916245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    先生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具白所以至及所从来。长者笑曰：“子虚者，吾之氏也。寒舍在迩，不可不入。”遂要还其家，杀鸡为黍以食之。先生请曰：“事迫矣！乞长者速往，冀有万一之望。不者，时不逮矣。”长者询曰：“病者孰与君少长？”曰：“长仆四岁。”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0" y="1085277"/>
            <a:ext cx="67342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8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、不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者：如果不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 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；“不”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=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“否”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不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者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，若属皆且为所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虏。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9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、逮：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到、及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逮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奉圣朝，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沐浴清化。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陈情表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、孰与：“与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比，哪个更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……”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沛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公曰：“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孰与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君少长？”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吾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孰与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徐公美？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邹忌讽齐王纳谏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公之视廉将军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孰与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秦王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77545" y="1547856"/>
            <a:ext cx="679618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10736" y="2057108"/>
            <a:ext cx="596088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29410" y="5424195"/>
            <a:ext cx="596088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10736" y="5970820"/>
            <a:ext cx="596088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2197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2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073652" y="371676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073652" y="2994466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08395" y="1761928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718176" y="1145918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九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、大道坦荡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916245" cy="5889811"/>
          </a:xfr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又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问病状，曰：“毋庸忧！旦日，吾当与君俱往。”先生言路险，友人之疾不可久须。长者曰：“后山有路夷以近，抵中山，第半日耳。”侵晨，遂携药囊乘健驴与先生同行。无何，至山口，先生取己驴与长者并驱而循大道。</a:t>
            </a:r>
          </a:p>
          <a:p>
            <a:pPr>
              <a:lnSpc>
                <a:spcPct val="150000"/>
              </a:lnSpc>
              <a:buNone/>
            </a:pP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11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、庸：用。成语：毋庸置疑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12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、旦日：第二天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旦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飨士卒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，为击破沛公军！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旦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不可不蚤自来谢项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王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旦日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，客从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外来。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邹忌讽齐王纳谏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13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、须：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等待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须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行即骑访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名山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梦游天姥吟留别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须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晴日，看红妆素裹，分外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妖娆。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沁园春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·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雪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14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、夷：平坦，平常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夫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夷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以近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，则游者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众。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游褒禅山记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成语：化险为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夷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、匪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夷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所思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2634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4" grpId="0" animBg="1"/>
      <p:bldP spid="1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2550021" y="6252209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2059" y="560473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022144" y="4883299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196527" y="4305712"/>
            <a:ext cx="798254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022144" y="371676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073652" y="371676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073652" y="2994466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08395" y="1761928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718176" y="1145918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九</a:t>
            </a:r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、大道坦荡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916245" cy="5889811"/>
          </a:xfr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又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问病状，曰：“毋庸忧！旦日，吾当与君俱往。”先生言路险，友人之疾不可久须。长者曰：“后山有路夷以近，抵中山，第半日耳。”侵晨，遂携药囊乘健驴与先生同行。无何，至山口，先生取己驴与长者并驱而循大道。</a:t>
            </a:r>
          </a:p>
          <a:p>
            <a:pPr>
              <a:lnSpc>
                <a:spcPct val="150000"/>
              </a:lnSpc>
              <a:buNone/>
            </a:pP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15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、第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：只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、仅仅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江山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之外，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第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见风帆、沙鸟、烟云、竹树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而已。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黄州新建小竹楼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记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16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、侵晨：破晓，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凌晨；侵，渐近。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鸟雀呼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晴，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侵晓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窥檐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语。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苏幕遮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17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、无何：不久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18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、循：顺着，沿着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4865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17" grpId="0" animBg="1"/>
      <p:bldP spid="16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02431" y="315768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560780" y="1249673"/>
            <a:ext cx="785307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85076" y="371676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098204" y="2729699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02431" y="272970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822555" y="226089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741412" y="226089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02719" y="179831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02431" y="179831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一、</a:t>
            </a:r>
            <a:r>
              <a:rPr lang="en-US" altLang="zh-CN" sz="4800" dirty="0">
                <a:solidFill>
                  <a:srgbClr val="0070C0"/>
                </a:solidFill>
                <a:sym typeface="+mn-ea"/>
              </a:rPr>
              <a:t>高蹈出尘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249673"/>
            <a:ext cx="4840941" cy="5415821"/>
          </a:xfrm>
        </p:spPr>
        <p:txBody>
          <a:bodyPr vert="horz" wrap="square" lIns="91440" tIns="45720" rIns="91440" bIns="45720" anchor="t">
            <a:normAutofit fontScale="47500" lnSpcReduction="20000"/>
          </a:bodyPr>
          <a:lstStyle/>
          <a:p>
            <a:pPr>
              <a:lnSpc>
                <a:spcPts val="384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200" dirty="0"/>
              <a:t>  </a:t>
            </a:r>
            <a:r>
              <a:rPr lang="zh-CN" altLang="en-US" sz="3200" dirty="0" smtClean="0"/>
              <a:t> </a:t>
            </a:r>
            <a:r>
              <a:rPr lang="zh-CN" altLang="en-US" sz="59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乌有</a:t>
            </a:r>
            <a:r>
              <a:rPr lang="zh-CN" altLang="en-US" sz="59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先生者，中山布衣也。年且七十，艺桑麻五谷以为生，不欲与俗人齿，毁誉不存乎心，人以达士目之。海阳亡是公，高士也，年七十有三矣，惟读书是务。朝廷数授以官，</a:t>
            </a:r>
            <a:r>
              <a:rPr lang="zh-CN" altLang="en-US" sz="59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不就，</a:t>
            </a:r>
            <a:r>
              <a:rPr lang="zh-CN" altLang="en-US" sz="59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曰：“边鄙野人，不足以充小吏。”公素善先生，而相违期年未之见</a:t>
            </a:r>
            <a:r>
              <a:rPr lang="zh-CN" altLang="en-US" sz="59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已，因</a:t>
            </a:r>
            <a:r>
              <a:rPr lang="zh-CN" altLang="en-US" sz="59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亲赴中山访焉。 </a:t>
            </a: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3" y="1344705"/>
            <a:ext cx="65729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9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、有：通“又”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臣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密今年四十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有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四，祖母今年九十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有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六。                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陈情表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尔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来二十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有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一年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矣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出师表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吾十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有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五而志于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学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论修身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旬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有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五日而后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反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逍遥游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、惟</a:t>
            </a:r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是：宾语前置标志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惟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兄嫂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是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依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祭十二郎文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唯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利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是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图、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唯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才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是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举、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唯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命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是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从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3087" y="4133627"/>
            <a:ext cx="1907693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987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280519" y="213484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151798" y="1672268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448912" y="108527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4264" y="106002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十、苛政猛于虎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916245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    二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叟同行，涂经向所入兰若，先生因述遇鬼事，指示曰：“予几死之矣。”长者笑曰：“嘻！先生不亦惑乎！鬼神者，心之幻景耳。安能祸人！足下知者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，曷为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信此哉？”适寺旁有田父五六人，辍耕坐陇上。长者偕先生就而问焉，并述向之所见。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、涂：通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“途”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涂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有饿莩而不知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发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寡人之于国也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、向：从前，原来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向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之所欣，俯仰之间，已为陈迹。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兰亭集序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惟觉时之枕席，失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向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来之烟霞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梦游天姥山留别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寻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向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所志，遂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迷。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桃花源记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行军用兵之道，非及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向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时之士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过秦论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、指示：“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指</a:t>
            </a:r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给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看”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璧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有瑕，请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指示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王。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1051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9" grpId="0" animBg="1"/>
      <p:bldP spid="1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3900729" y="3872543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064111" y="3872543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448912" y="330035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151798" y="280159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80519" y="213484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151798" y="1672268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448912" y="108527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4264" y="106002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十、苛政猛于虎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2228" y="968189"/>
            <a:ext cx="4916245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    二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叟同行，涂经向所入兰若，先生因述遇鬼事，指示曰：“予几死之矣。”长者笑曰：“嘻！先生不亦惑乎！鬼神者，心之幻景耳。安能祸人！足下知者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，曷为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信此哉？”适寺旁有田父五六人，辍耕坐陇上。长者偕先生就而问焉，并述向之所见。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916000"/>
            <a:ext cx="67342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、惑：糊涂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于其身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也，则耻师焉，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惑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矣。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师说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6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、景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：通“影”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赢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粮而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景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从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过秦论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景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翳翳以将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入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归去来兮辞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7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、足下：敬词，古代下称上或同辈相称都可用足下。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再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拜奉大将军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足下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愿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足下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更虑之  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8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、曷：何，什么</a:t>
            </a:r>
            <a:r>
              <a:rPr lang="en-US" altLang="zh-CN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为曷信此哉（宾语前置）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曷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不委心任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去留？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归去来兮辞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彼苍者天，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曷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其有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极！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祭十二郎文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2844390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16" grpId="0" animBg="1"/>
      <p:bldP spid="1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967953" y="544834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200973" y="496408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862010" y="433864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999018" y="433864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900729" y="3872543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064111" y="3872543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448912" y="330035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151798" y="280159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80519" y="213484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151798" y="1672268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448912" y="108527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4264" y="106002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十、苛政猛于虎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916245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    二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叟同行，涂经向所入兰若，先生因述遇鬼事，指示曰：“予几死之矣。”长者笑曰：“嘻！先生不亦惑乎！鬼神者，心之幻景耳。安能祸人！足下知者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，曷为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信此哉？”适寺旁有田父五六人，辍耕坐陇上。长者偕先生就而问焉，并述向之所见。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9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、适：恰好，刚好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适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得府君书，明日来迎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汝。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孔雀东南飞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、父（</a:t>
            </a:r>
            <a:r>
              <a:rPr lang="en-US" altLang="zh-CN" sz="2800" b="1" dirty="0" err="1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fǔ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）：古时对老年男子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的尊称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迷失道，问一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田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父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项羽之死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11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、辍耕坐陇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上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陈涉少时，尝与人佣耕，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辍耕之垄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陈涉世家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12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、偕：陪同，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一起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尔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偕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老，老使我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怨。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氓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13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、就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：接近，靠近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待到重阳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日，还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来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就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菊花。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过故人庄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金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就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砺则利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劝学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 </a:t>
            </a:r>
          </a:p>
          <a:p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312166" y="5448344"/>
            <a:ext cx="1934674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467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19" grpId="0" animBg="1"/>
      <p:bldP spid="17" grpId="0" animBg="1"/>
      <p:bldP spid="2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280519" y="220492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十、苛政猛于虎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916245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田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父曰：“君误矣！彼缢妇者，吾村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王氏妾也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，不为恶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姑、嫡妇所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容而自经焉。子所见女鬼者，吾村李氏妇也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。家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素贫，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今岁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饥，然课敛如故。悍吏之来吾乡，叫嚣乎东西，隳突乎南北，哗然而骇者，虽鸡狗不得宁焉。取之尽锱铢，用之如泥沙！殚其地之出，竭其庐之入。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14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、为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所：被动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结构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为国者无使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为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积威之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所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劫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哉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六国论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皆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为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陛下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所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成就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苏武传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若属皆且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为所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虏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茅屋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为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秋风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所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破歌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15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、姑：此为丈夫的母亲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洞房昨夜停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红烛，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待晓堂前拜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舅姑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妆罢低声问夫婿，画眉深浅入时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无？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近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试上张籍水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部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女新妆出镜心，自知明艳更沉吟。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齐纨未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足时人贵，一曲菱歌敌万金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酬朱庆馀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sp>
        <p:nvSpPr>
          <p:cNvPr id="14" name="矩形 13"/>
          <p:cNvSpPr/>
          <p:nvPr/>
        </p:nvSpPr>
        <p:spPr>
          <a:xfrm>
            <a:off x="3835853" y="2071351"/>
            <a:ext cx="525617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652382" y="2621784"/>
            <a:ext cx="525617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741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1361925" y="4362618"/>
            <a:ext cx="735159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566271" y="3254580"/>
            <a:ext cx="710639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373147" y="325458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108306" y="218206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80519" y="220492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十、苛政猛于虎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916245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田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父曰：“君误矣！彼缢妇者，吾村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王氏妾也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，不为恶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姑、嫡妇所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容而自经焉。子所见女鬼者，吾村李氏妇也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。家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素贫，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今岁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饥，然课敛如故。悍吏之来吾乡，叫嚣乎东西，隳突乎南北，哗然而骇者，虽鸡狗不得宁焉。取之尽锱铢，用之如泥沙！殚其地之出，竭其庐之入。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16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、经：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上吊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17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、饥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：荒年。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古文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里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常有“岁饥”“岁凶”“大饥”之类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词语。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河内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凶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，则移其民于河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东。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寡人之于国也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18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、课、敛：赋税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19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、隳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：毁坏。突：冲撞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隳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名城，杀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豪杰。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一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夫作难而七庙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隳 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过秦论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“悍吏之来吾乡，叫嚣乎东西，隳突乎南北，哗然而骇者，虽鸡狗不得宁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焉。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”“殚其地之出，竭其庐之入。”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出自</a:t>
            </a:r>
            <a:r>
              <a:rPr lang="en-US" altLang="zh-CN" sz="24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4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捕蛇者说</a:t>
            </a:r>
            <a:r>
              <a:rPr lang="en-US" altLang="zh-CN" sz="24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400" b="1" dirty="0">
              <a:solidFill>
                <a:srgbClr val="0000FF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35853" y="2071351"/>
            <a:ext cx="525617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652382" y="2621784"/>
            <a:ext cx="525617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3204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9" grpId="0" animBg="1"/>
      <p:bldP spid="1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2097084" y="610101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130182" y="545089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024878" y="5450898"/>
            <a:ext cx="70462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361925" y="4362618"/>
            <a:ext cx="735159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566271" y="3254580"/>
            <a:ext cx="710639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373147" y="325458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108306" y="218206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80519" y="220492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十、苛政猛于虎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916245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田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父曰：“君误矣！彼缢妇者，吾村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王氏妾也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，不为恶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姑、嫡妇所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容而自经焉。子所见女鬼者，吾村李氏妇也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。家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素贫，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今岁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饥，然课敛如故。悍吏之来吾乡，叫嚣乎东西，隳突乎南北，哗然而骇者，虽鸡狗不得宁焉。取之尽锱铢，用之如泥沙！殚其地之出，竭其庐之入。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20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、锱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铢：很小的重量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单位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成语：锱铢必较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“取之尽锱铢，用之如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泥沙”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出自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阿房宫赋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21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殚：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竭尽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成语：殚精竭虑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35853" y="2071351"/>
            <a:ext cx="525617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652382" y="2621784"/>
            <a:ext cx="525617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5946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1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3346593" y="185964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0519" y="115088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十、苛政猛于虎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-17316" y="981903"/>
            <a:ext cx="4916245" cy="588981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举家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衣食不给，夫新丧，其子昨又夭矣。妇抢呼欲绝，悲极而入邪魔，夜半病作，发其子之坟取尸以归。自言其首为寺鬼所伤。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君无问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，何由知乃先生所为也？”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。二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叟叹曰：“噫</a:t>
            </a:r>
            <a:r>
              <a:rPr lang="en-US" altLang="zh-CN" sz="3000" dirty="0">
                <a:latin typeface="黑体" pitchFamily="49" charset="-122"/>
                <a:ea typeface="黑体" pitchFamily="49" charset="-122"/>
              </a:rPr>
              <a:t>,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苛政猛于鬼也！”</a:t>
            </a:r>
          </a:p>
          <a:p>
            <a:pPr>
              <a:lnSpc>
                <a:spcPct val="150000"/>
              </a:lnSpc>
              <a:buNone/>
            </a:pP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22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、举：全、都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且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举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世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誉之而不加劝，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举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世非之而不加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沮。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逍遥游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杀人如不能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举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愿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举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国为内臣，比诸侯之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列。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23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、抢：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qiāng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，触，撞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因而化怒为悲，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抢呼欲绝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促织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我决起而飞，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抢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榆枋而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止。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逍遥游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布衣之怒，亦免冠徒跣，以头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抢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地耳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唐雎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不辱使命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成语：呼天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抢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地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56031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2945912" y="4619734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781957" y="4619734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452614" y="325418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346593" y="185964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0519" y="115088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十、苛政猛于虎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-17316" y="981903"/>
            <a:ext cx="4916245" cy="588981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举家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衣食不给，夫新丧，其子昨又夭矣。妇抢呼欲绝，悲极而入邪魔，夜半病作，发其子之坟取尸以归。自言其首为寺鬼所伤。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君无问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，何由知乃先生所为也？”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。二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叟叹曰：“噫</a:t>
            </a:r>
            <a:r>
              <a:rPr lang="en-US" altLang="zh-CN" sz="3000" dirty="0">
                <a:latin typeface="黑体" pitchFamily="49" charset="-122"/>
                <a:ea typeface="黑体" pitchFamily="49" charset="-122"/>
              </a:rPr>
              <a:t>,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苛政猛于鬼也！”</a:t>
            </a:r>
          </a:p>
          <a:p>
            <a:pPr>
              <a:lnSpc>
                <a:spcPct val="150000"/>
              </a:lnSpc>
              <a:buNone/>
            </a:pP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24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、发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打开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发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图，图穷而匕首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见。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涂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有饿莩而不知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发 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寡人之于国也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25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、何由：“由何”的倒装，“从哪里、凭什么”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长夜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沾湿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何由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彻？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茅屋为秋风所破歌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26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、乃：表判断，就是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以其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乃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华山之阳名之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游褒禅山记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当立者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乃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公子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扶苏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陈涉世家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1410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980606" y="240825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80606" y="173675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326194" y="113493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/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十一、药石之言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35767"/>
            <a:ext cx="4916245" cy="5889811"/>
          </a:xfrm>
        </p:spPr>
        <p:txBody>
          <a:bodyPr vert="horz" wrap="square" lIns="91440" tIns="45720" rIns="91440" bIns="45720" anchor="t">
            <a:normAutofit fontScale="925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    及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反，亡是公犹未醒。长者相之，曰：“是非疾也，盖困于酒耳。酒出中山，一醉千日。若习饮之，故无异；此翁，他乡客，安能胜此杯杓也？”乃针数处，又然艾灸之。须臾，公觉，谢曰：“蒙长者生我，再造之功也，感君区区，恶能报？”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0" y="956186"/>
            <a:ext cx="673428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、反：通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“返”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寒暑易节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，始一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反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焉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愚公移山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旬有五日而后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反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逍遥游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适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莽苍者，三餐而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反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逍遥游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延伫乎吾将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反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离骚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今日往而不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反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者，竖子也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！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、相：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xiàng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，察看，观察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悔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相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道之不察兮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离骚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、于：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被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此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非孟德之困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周郎者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乎？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赤壁赋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而智勇多困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所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溺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伶官传序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不拘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时  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师说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而君幸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赵王  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86563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980606" y="240825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80606" y="173675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326194" y="113493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/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十一、药石之言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35767"/>
            <a:ext cx="4916245" cy="5889811"/>
          </a:xfrm>
        </p:spPr>
        <p:txBody>
          <a:bodyPr vert="horz" wrap="square" lIns="91440" tIns="45720" rIns="91440" bIns="45720" anchor="t">
            <a:normAutofit fontScale="925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    及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反，亡是公犹未醒。长者相之，曰：“是非疾也，盖困于酒耳。酒出中山，一醉千日。若习饮之，故无异；此翁，他乡客，安能胜此杯杓也？”乃针数处，又然艾灸之。须臾，公觉，谢曰：“蒙长者生我，再造之功也，感君区区，恶能报？”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补充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：“见</a:t>
            </a:r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于</a:t>
            </a:r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”表被动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而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燕国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见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陵之耻除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矣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秦城恐不可得，徒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见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欺。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转头向户里，渐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见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愁煎迫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孔雀东南飞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臣诚恐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见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欺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于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王而负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赵  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吾长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见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笑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于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大方之家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庄子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•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秋水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4960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602431" y="319227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560780" y="1335734"/>
            <a:ext cx="753034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42049" y="465267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375645" y="419009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42049" y="4179346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098204" y="371676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85076" y="371676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098204" y="2729699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02431" y="272970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822555" y="226089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741412" y="226089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02719" y="179831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02431" y="179831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 eaLnBrk="1" hangingPunct="1"/>
            <a:r>
              <a:rPr lang="zh-CN" altLang="en-US" sz="4800" dirty="0">
                <a:solidFill>
                  <a:srgbClr val="0070C0"/>
                </a:solidFill>
                <a:sym typeface="+mn-ea"/>
              </a:rPr>
              <a:t>一、</a:t>
            </a:r>
            <a:r>
              <a:rPr lang="en-US" altLang="zh-CN" sz="4800" dirty="0">
                <a:solidFill>
                  <a:srgbClr val="0070C0"/>
                </a:solidFill>
                <a:sym typeface="+mn-ea"/>
              </a:rPr>
              <a:t>高蹈出尘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1249673"/>
            <a:ext cx="4840941" cy="5415821"/>
          </a:xfrm>
        </p:spPr>
        <p:txBody>
          <a:bodyPr vert="horz" wrap="square" lIns="91440" tIns="45720" rIns="91440" bIns="45720" anchor="t">
            <a:normAutofit fontScale="47500" lnSpcReduction="20000"/>
          </a:bodyPr>
          <a:lstStyle/>
          <a:p>
            <a:pPr>
              <a:lnSpc>
                <a:spcPts val="3840"/>
              </a:lnSpc>
              <a:buNone/>
            </a:pPr>
            <a:r>
              <a:rPr lang="zh-CN" altLang="en-US" dirty="0"/>
              <a:t>　　</a:t>
            </a:r>
            <a:r>
              <a:rPr lang="zh-CN" altLang="en-US" sz="3200" dirty="0"/>
              <a:t>  </a:t>
            </a:r>
            <a:r>
              <a:rPr lang="zh-CN" altLang="en-US" sz="3200" dirty="0" smtClean="0"/>
              <a:t> </a:t>
            </a:r>
            <a:r>
              <a:rPr lang="zh-CN" altLang="en-US" sz="59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乌有</a:t>
            </a:r>
            <a:r>
              <a:rPr lang="zh-CN" altLang="en-US" sz="59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先生者，中山布衣也。年且七十，艺桑麻五谷以为生，不欲与俗人齿，毁誉不存乎心，人以达士目之。海阳亡是公，高士也，年七十有三矣，惟读书是务。朝廷数授以官，</a:t>
            </a:r>
            <a:r>
              <a:rPr lang="zh-CN" altLang="en-US" sz="59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不就，</a:t>
            </a:r>
            <a:r>
              <a:rPr lang="zh-CN" altLang="en-US" sz="59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曰：“边鄙野人，不足以充小吏。”公素善先生，而相违期年未之见</a:t>
            </a:r>
            <a:r>
              <a:rPr lang="zh-CN" altLang="en-US" sz="59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已，因</a:t>
            </a:r>
            <a:r>
              <a:rPr lang="zh-CN" altLang="en-US" sz="59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亲赴中山访焉。 </a:t>
            </a: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3" y="1344705"/>
            <a:ext cx="657292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11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务：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从事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致力于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务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耕织，修守战之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具。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过秦论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12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数（</a:t>
            </a:r>
            <a:r>
              <a:rPr lang="en-US" altLang="zh-CN" sz="2800" b="1" dirty="0" err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shuò</a:t>
            </a:r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：多次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屡次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范增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数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目项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王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13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、就：就职、赴任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臣具以表闻，辞不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就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职。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陈情表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吾不以一日辍汝而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就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祭十二郎文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连辟公府不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就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张衡传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14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、鄙：边疆，边远的地方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越国以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鄙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远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烛之武退秦师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北蛮夷之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鄙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人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3087" y="4133627"/>
            <a:ext cx="1907693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5653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6" grpId="0" animBg="1"/>
      <p:bldP spid="1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09344" y="5008370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831022" y="4318596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481811" y="371552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630162" y="302977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980606" y="240825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80606" y="173675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326194" y="113493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/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十一、药石之言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35767"/>
            <a:ext cx="4916245" cy="5889811"/>
          </a:xfrm>
        </p:spPr>
        <p:txBody>
          <a:bodyPr vert="horz" wrap="square" lIns="91440" tIns="45720" rIns="91440" bIns="45720" anchor="t">
            <a:normAutofit fontScale="925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    及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反，亡是公犹未醒。长者相之，曰：“是非疾也，盖困于酒耳。酒出中山，一醉千日。若习饮之，故无异；此翁，他乡客，安能胜此杯杓也？”乃针数处，又然艾灸之。须臾，公觉，谢曰：“蒙长者生我，再造之功也，感君区区，恶能报？”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、若：你，你的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入前为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寿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属皆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且为所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虏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若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知我不降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明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苏武传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久不见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影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项脊轩志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、胜：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shēng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，经得住，能承受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沛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公不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胜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桮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杓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高处不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胜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寒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水调歌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•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头明月几时有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白头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搔更短，浑欲不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胜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簪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春望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6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、然：</a:t>
            </a:r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=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燃，燃烧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7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、灸：炙烤穴位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09757" y="4193409"/>
            <a:ext cx="1105106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09344" y="4807771"/>
            <a:ext cx="525617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2612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1" grpId="0" animBg="1"/>
      <p:bldP spid="9" grpId="0" animBg="1"/>
      <p:bldP spid="14" grpId="0" animBg="1"/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/>
          <p:cNvSpPr/>
          <p:nvPr/>
        </p:nvSpPr>
        <p:spPr>
          <a:xfrm>
            <a:off x="980606" y="5598141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92996" y="5598142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741755" y="492107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332957" y="4921074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09344" y="5008370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831022" y="4318596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481811" y="371552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630162" y="302977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980606" y="240825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80606" y="173675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326194" y="113493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/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十一、药石之言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916245" cy="5889811"/>
          </a:xfrm>
        </p:spPr>
        <p:txBody>
          <a:bodyPr vert="horz" wrap="square" lIns="91440" tIns="45720" rIns="91440" bIns="45720" anchor="t">
            <a:normAutofit fontScale="925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    及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反，亡是公犹未醒。长者相之，曰：“是非疾也，盖困于酒耳。酒出中山，一醉千日。若习饮之，故无异；此翁，他乡客，安能胜此杯杓也？”乃针数处，又然艾灸之。须臾，公觉，谢曰：“蒙长者生我，再造之功也，感君区区，恶能报？”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0" y="1060465"/>
            <a:ext cx="67342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8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、须臾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：片刻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，一会儿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不如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须臾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之所学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也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劝学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坐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须臾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，沛公起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如厕。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哀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吾生之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须臾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，羡长江之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无穷。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赤壁赋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9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、觉：睡醒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惟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觉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时之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枕席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梦游天姥吟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留别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云鬓半偏新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睡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觉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长恨歌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、蒙：敬词，承蒙，蒙受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寻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蒙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国恩，除臣洗马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陈情表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11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、长者：性情谨厚之人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09757" y="4193409"/>
            <a:ext cx="1105106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09344" y="4807771"/>
            <a:ext cx="525617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9915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9" grpId="0" animBg="1"/>
      <p:bldP spid="1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2092738" y="6208882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987814" y="6233939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80606" y="5598141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92996" y="5598142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741755" y="492107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332957" y="4921074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09344" y="5008370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831022" y="4318596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481811" y="371552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630162" y="3029779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980606" y="2408258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80606" y="1736757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326194" y="1134931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/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十一、药石之言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916245" cy="5889811"/>
          </a:xfrm>
        </p:spPr>
        <p:txBody>
          <a:bodyPr vert="horz" wrap="square" lIns="91440" tIns="45720" rIns="91440" bIns="45720" anchor="t">
            <a:normAutofit fontScale="925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    及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反，亡是公犹未醒。长者相之，曰：“是非疾也，盖困于酒耳。酒出中山，一醉千日。若习饮之，故无异；此翁，他乡客，安能胜此杯杓也？”乃针数处，又然艾灸之。须臾，公觉，谢曰：“蒙长者生我，再造之功也，感君区区，恶能报？”</a:t>
            </a: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1085277"/>
            <a:ext cx="67342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12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、区区：情意真挚</a:t>
            </a:r>
            <a:endParaRPr lang="en-US" altLang="zh-CN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感君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区区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怀  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孔雀东南飞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是以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区区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不能废远  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陈情表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800" b="1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13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、恶</a:t>
            </a:r>
            <a:r>
              <a:rPr lang="en-US" altLang="zh-CN" sz="2800" b="1" dirty="0" err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wū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：疑问代词，怎么，如何，何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彼且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恶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乎待哉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逍遥游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09757" y="4193409"/>
            <a:ext cx="1105106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09344" y="4807771"/>
            <a:ext cx="525617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27850" y="6703246"/>
            <a:ext cx="1560919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701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2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839703" y="270601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398627" y="269911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674470" y="2192815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14507" y="1613775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/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十一、药石之言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916245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长者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曰：“公本无疾，吉人天相，老朽何功之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有？”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先生以金帛奉长者，辞不受，曰：“吾家世业医，止济世活人耳，区区小事，何以金帛为？余岂好货贾哉？”遗药数剂，作</a:t>
            </a:r>
            <a:r>
              <a:rPr lang="en-US" altLang="zh-CN" sz="3000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止酒铭</a:t>
            </a:r>
            <a:r>
              <a:rPr lang="en-US" altLang="zh-CN" sz="3000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以贻之。不索直而去。亡是公既苏，复留兼旬而后别，自是不敢纵饮矣。 </a:t>
            </a:r>
          </a:p>
          <a:p>
            <a:pPr>
              <a:lnSpc>
                <a:spcPct val="150000"/>
              </a:lnSpc>
              <a:buNone/>
            </a:pP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1" y="915553"/>
            <a:ext cx="673428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14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、相：</a:t>
            </a:r>
            <a:r>
              <a:rPr lang="en-US" altLang="zh-CN" sz="2800" b="1" dirty="0" err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xiàng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，辅助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至于幽暗昏惑而无物以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相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游褒禅山记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15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、何功之有？宾语前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置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何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陋之有？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陋室铭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何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厌之有？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烛之武退秦师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16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、奉：送，给与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奉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之弥繁，侵之愈急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六国论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谨使臣良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奉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白璧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一双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鸿门宴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17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、业：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名词→意动，以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为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职业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驼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业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种树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种树郭橐驼传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18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、济：帮助，救济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19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、止（直）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耳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：只是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罢了</a:t>
            </a:r>
            <a:endParaRPr lang="en-US" altLang="zh-CN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直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不百步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耳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寡人之于国也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80744" y="2087334"/>
            <a:ext cx="1560919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378853" y="3213020"/>
            <a:ext cx="525617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802" y="3716767"/>
            <a:ext cx="525617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080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11" grpId="0" animBg="1"/>
      <p:bldP spid="10" grpId="0" animBg="1"/>
      <p:bldP spid="9" grpId="0" animBg="1"/>
      <p:bldP spid="13" grpId="0" animBg="1"/>
      <p:bldP spid="1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4204008" y="383761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793468" y="384933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674470" y="3299907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839703" y="270601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398627" y="269911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674470" y="2192815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14507" y="1613775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/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十一、药石之言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916245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长者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曰：“公本无疾，吉人天相，老朽何功之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有？”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先生以金帛奉长者，辞不受，曰：“吾家世业医，止济世活人耳，区区小事，何以金帛为？余岂好货贾哉？”遗药数剂，作</a:t>
            </a:r>
            <a:r>
              <a:rPr lang="en-US" altLang="zh-CN" sz="3000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止酒铭</a:t>
            </a:r>
            <a:r>
              <a:rPr lang="en-US" altLang="zh-CN" sz="3000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以贻之。不索直而去。亡是公既苏，复留兼旬而后别，自是不敢纵饮矣。 </a:t>
            </a:r>
          </a:p>
          <a:p>
            <a:pPr>
              <a:lnSpc>
                <a:spcPct val="150000"/>
              </a:lnSpc>
              <a:buNone/>
            </a:pP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0" y="1085277"/>
            <a:ext cx="67342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20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、区区：小，少，形容微不足道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然秦以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区区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之地，致万乘之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势。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过秦论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21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、何以</a:t>
            </a:r>
            <a:r>
              <a:rPr lang="en-US" altLang="zh-CN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为：要</a:t>
            </a:r>
            <a:r>
              <a:rPr lang="en-US" altLang="zh-CN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做什么呢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；</a:t>
            </a:r>
            <a:endParaRPr lang="en-US" altLang="zh-CN" sz="2800" b="1" dirty="0" smtClean="0">
              <a:solidFill>
                <a:srgbClr val="00B05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哪里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用得着</a:t>
            </a:r>
            <a:r>
              <a:rPr lang="en-US" altLang="zh-CN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呢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（前面已总结）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22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、贾：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gǔ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，商人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委身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为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贾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人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妇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琵琶行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23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、遗（</a:t>
            </a:r>
            <a:r>
              <a:rPr lang="en-US" altLang="zh-CN" sz="2800" b="1" dirty="0" err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wèi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）：留下，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赠送</a:t>
            </a:r>
            <a:endParaRPr lang="zh-CN" altLang="en-US" sz="2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是以先帝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简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拔以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遗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陛下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出师表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使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人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遗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赵王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书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廉蔺列传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厚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遗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秦王宠臣中庶子蒙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嘉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荆轲刺秦王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80744" y="2087334"/>
            <a:ext cx="1560919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378853" y="3213020"/>
            <a:ext cx="525617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802" y="3716767"/>
            <a:ext cx="525617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520781" y="3739626"/>
            <a:ext cx="781498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94173" y="4294107"/>
            <a:ext cx="525617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6051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16" grpId="0" animBg="1"/>
      <p:bldP spid="17" grpId="0" animBg="1"/>
      <p:bldP spid="1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1693636" y="5569567"/>
            <a:ext cx="754148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674470" y="4960079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204008" y="4343344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204008" y="3837610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793468" y="384933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674470" y="3299907"/>
            <a:ext cx="792480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839703" y="2706017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398627" y="2699113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674470" y="2192815"/>
            <a:ext cx="462576" cy="462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14507" y="1613775"/>
            <a:ext cx="462576" cy="462579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882615" y="139849"/>
            <a:ext cx="4078045" cy="7853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rmAutofit fontScale="90000"/>
          </a:bodyPr>
          <a:lstStyle/>
          <a:p>
            <a:pPr algn="ctr"/>
            <a:r>
              <a:rPr lang="zh-CN" altLang="en-US" sz="4800" dirty="0" smtClean="0">
                <a:solidFill>
                  <a:srgbClr val="0070C0"/>
                </a:solidFill>
                <a:sym typeface="+mn-ea"/>
              </a:rPr>
              <a:t>十一、药石之言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0" y="968189"/>
            <a:ext cx="4916245" cy="5889811"/>
          </a:xfr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长者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曰：“公本无疾，吉人天相，老朽何功之</a:t>
            </a:r>
            <a:r>
              <a:rPr lang="zh-CN" altLang="en-US" sz="3000" dirty="0" smtClean="0">
                <a:latin typeface="黑体" pitchFamily="49" charset="-122"/>
                <a:ea typeface="黑体" pitchFamily="49" charset="-122"/>
              </a:rPr>
              <a:t>有？”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先生以金帛奉长者，辞不受，曰：“吾家世业医，止济世活人耳，区区小事，何以金帛为？余岂好货贾哉？”遗药数剂，作</a:t>
            </a:r>
            <a:r>
              <a:rPr lang="en-US" altLang="zh-CN" sz="3000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止酒铭</a:t>
            </a:r>
            <a:r>
              <a:rPr lang="en-US" altLang="zh-CN" sz="3000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以贻之。不索直而去。亡是公既苏，复留兼旬而后别，自是不敢纵饮矣。 </a:t>
            </a:r>
          </a:p>
          <a:p>
            <a:pPr>
              <a:lnSpc>
                <a:spcPct val="150000"/>
              </a:lnSpc>
              <a:buNone/>
            </a:pPr>
            <a:endParaRPr lang="zh-CN" altLang="en-US" sz="3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直接连接符 1"/>
          <p:cNvSpPr/>
          <p:nvPr/>
        </p:nvSpPr>
        <p:spPr>
          <a:xfrm flipH="1">
            <a:off x="5091375" y="1366221"/>
            <a:ext cx="0" cy="470109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35790" y="1085277"/>
            <a:ext cx="67342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23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、遗（</a:t>
            </a:r>
            <a:r>
              <a:rPr lang="en-US" altLang="zh-CN" sz="2800" b="1" dirty="0" err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wèi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）：留下，赠送</a:t>
            </a: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留待作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遗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施，于今无会因。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孔雀东南飞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  <a:p>
            <a:pPr lvl="0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采之欲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遗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谁？所思在远道。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涉江采芙蓉</a:t>
            </a:r>
            <a:r>
              <a:rPr lang="en-US" altLang="zh-CN" sz="2800" b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2800" b="1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既至匈奴，置币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遗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单于。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苏武传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24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、贻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：送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余嘉其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能行古道，作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师说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》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以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贻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之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。 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                       《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师说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成语：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贻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笑大方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25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、直：通“值”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，报酬，工钱</a:t>
            </a:r>
            <a:endParaRPr lang="en-US" altLang="zh-CN" sz="28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系向牛头充炭</a:t>
            </a:r>
            <a:r>
              <a:rPr lang="zh-CN" altLang="en-US" sz="28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直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卖炭翁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》</a:t>
            </a:r>
          </a:p>
          <a:p>
            <a:r>
              <a:rPr lang="en-US" altLang="zh-CN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26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、兼旬：二十天。 兼 </a:t>
            </a:r>
            <a:r>
              <a:rPr lang="zh-CN" altLang="en-US" sz="2800" b="1" dirty="0" smtClean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：加倍</a:t>
            </a:r>
            <a:r>
              <a:rPr lang="zh-CN" altLang="en-US" sz="2800" b="1" dirty="0">
                <a:solidFill>
                  <a:srgbClr val="00B050"/>
                </a:solidFill>
                <a:latin typeface="宋体" pitchFamily="2" charset="-122"/>
                <a:ea typeface="宋体" pitchFamily="2" charset="-122"/>
              </a:rPr>
              <a:t>。</a:t>
            </a:r>
          </a:p>
          <a:p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80744" y="2087334"/>
            <a:ext cx="1560919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378853" y="3213020"/>
            <a:ext cx="525617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802" y="3716767"/>
            <a:ext cx="525617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520781" y="3739626"/>
            <a:ext cx="781498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94173" y="4294107"/>
            <a:ext cx="525617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427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2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20095150254912959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3336" y="333487"/>
            <a:ext cx="902811" cy="52322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补充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6456" y="856707"/>
            <a:ext cx="10499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止酒铭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》</a:t>
            </a: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   有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一物焉，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陶情</a:t>
            </a: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忘机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饮之则醺醺腾腾，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厥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名为“酒”。其名最多，为功已久：以宴嘉宾，以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速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父舅，以促膝而为欢，以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合卺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而成偶；或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以为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“钓诗钩”，又以为“扫愁帚”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。酒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之为物，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其功大矣！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然则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仲尼有言，过犹不及。酒之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困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人，五脏若熏灼，肌骨如蒸煮，百药不能救。三日而后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释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。而今而后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，三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爵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而止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！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编者按：</a:t>
            </a:r>
            <a:r>
              <a:rPr lang="en-US" altLang="zh-CN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《</a:t>
            </a:r>
            <a:r>
              <a:rPr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止酒铭</a:t>
            </a:r>
            <a:r>
              <a:rPr lang="en-US" altLang="zh-CN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》</a:t>
            </a:r>
            <a:r>
              <a:rPr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是本人截取</a:t>
            </a:r>
            <a:r>
              <a:rPr lang="en-US" altLang="zh-CN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《</a:t>
            </a:r>
            <a:r>
              <a:rPr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聊斋志异</a:t>
            </a:r>
            <a:r>
              <a:rPr lang="en-US" altLang="zh-CN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·</a:t>
            </a:r>
            <a:r>
              <a:rPr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八大王</a:t>
            </a:r>
            <a:r>
              <a:rPr lang="en-US" altLang="zh-CN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·</a:t>
            </a:r>
            <a:r>
              <a:rPr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酒人赋</a:t>
            </a:r>
            <a:r>
              <a:rPr lang="en-US" altLang="zh-CN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》</a:t>
            </a:r>
            <a:r>
              <a:rPr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和刘基</a:t>
            </a:r>
            <a:r>
              <a:rPr lang="en-US" altLang="zh-CN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《</a:t>
            </a:r>
            <a:r>
              <a:rPr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郁离子</a:t>
            </a:r>
            <a:r>
              <a:rPr lang="en-US" altLang="zh-CN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·</a:t>
            </a:r>
            <a:r>
              <a:rPr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玄石戒酒</a:t>
            </a:r>
            <a:r>
              <a:rPr lang="en-US" altLang="zh-CN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》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合成。</a:t>
            </a:r>
            <a:endParaRPr lang="zh-CN" altLang="en-US" sz="2800" b="1" dirty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  <a:p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845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20095150254912959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3336" y="333487"/>
            <a:ext cx="902811" cy="52322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补充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6456" y="856707"/>
            <a:ext cx="104990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止酒铭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》</a:t>
            </a: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   有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一物焉，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陶情</a:t>
            </a: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忘机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饮之则醺醺腾腾，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厥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名为“酒”。其名最多，为功已久：以宴嘉宾，以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速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父舅，以促膝而为欢，以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合卺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而成偶；或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以为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“钓诗钩”，又以为“扫愁帚”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。酒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之为物，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其功大矣！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然则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仲尼有言，过犹不及。酒之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困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人，五脏若熏灼，肌骨如蒸煮，百药不能救。三日而后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释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。而今而后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，三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爵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而止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！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3792" y="4245844"/>
            <a:ext cx="104182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忘机：忘记机巧之心，旷达淡泊，与世无争</a:t>
            </a:r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en-US" altLang="zh-CN" sz="2800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厥：代词，它的。</a:t>
            </a:r>
            <a:r>
              <a:rPr lang="en-US" altLang="zh-CN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六国论</a:t>
            </a:r>
            <a:r>
              <a:rPr lang="en-US" altLang="zh-CN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：“思厥先祖父”（他们的）。</a:t>
            </a:r>
            <a:endParaRPr lang="en-US" altLang="zh-CN" sz="2800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速：招待，召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请</a:t>
            </a:r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。  合卺：</a:t>
            </a:r>
            <a:r>
              <a:rPr lang="en-US" altLang="zh-CN" sz="2800" dirty="0" err="1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jǐn</a:t>
            </a:r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en-US" altLang="zh-CN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新夫妇在新房内共饮合欢酒。</a:t>
            </a:r>
          </a:p>
          <a:p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以为：以（之）为   </a:t>
            </a:r>
            <a:endParaRPr lang="zh-CN" altLang="en-US" sz="2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8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20095150254912959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395" y="3994189"/>
            <a:ext cx="1638214" cy="18883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3336" y="333487"/>
            <a:ext cx="902811" cy="52322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补充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6456" y="856707"/>
            <a:ext cx="104990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止酒铭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》</a:t>
            </a: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   有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一物焉，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陶情</a:t>
            </a: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忘机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；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饮之则醺醺腾腾，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厥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名为“酒”。其名最多，为功已久：以宴嘉宾，以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速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父舅，以促膝而为欢，以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合卺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而成偶；或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以为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“钓诗钩”，又以为“扫愁帚”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。酒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之为物，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其功大矣！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然则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仲尼有言，过犹不及。酒之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困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人，五脏若熏灼，肌骨如蒸煮，百药不能救。三日而后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释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。而今而后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，三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爵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而止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！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3792" y="4245844"/>
            <a:ext cx="44935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困：围困，使人困扰。</a:t>
            </a:r>
            <a:endParaRPr lang="en-US" altLang="zh-CN" sz="2800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释：解脱，脱离危险。</a:t>
            </a:r>
            <a:endParaRPr lang="en-US" altLang="zh-CN" sz="2800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爵：上古贵族专用的</a:t>
            </a:r>
            <a:r>
              <a:rPr lang="zh-CN" altLang="en-US" sz="28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酒器。</a:t>
            </a:r>
            <a:endParaRPr lang="zh-CN" altLang="en-US" sz="28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389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20095150254912959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3336" y="333487"/>
            <a:ext cx="902811" cy="52322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补充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6456" y="354524"/>
            <a:ext cx="1049908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千日醉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》 </a:t>
            </a:r>
          </a:p>
          <a:p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狄希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，中山人也，能造千日酒饮之，千日醉。时有州人，姓刘，名玄石，好饮酒，往求之。希曰：“我酒发来未定，不敢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饮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君。”石曰：“纵未熟，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且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与一杯，得否？”希闻此语，不免饮之。复索，曰：“美哉！可更与之。”希曰：“且归，别日当来。只此一杯，可眠千日也。”石别，似有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怍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色。至家，醉死。家人不之疑，哭而葬之。经三年，希曰：“玄石必应酒醒，宜往问之。”既往石家，语曰：“石在家否？”家人皆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怪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之曰：“玄石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亡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来，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服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以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阕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矣。”希惊曰：“酒之美矣，而致醉眠千日，今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合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醒矣。”乃命其家人凿冢，破棺，看之。冢上汗气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彻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天。遂命发冢，方见开目，张口，引声而言曰：“快者醉我也！”因问希曰：“尔作何物也？令我一杯大醉，今日方醒，日高几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许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？”墓上人皆笑之。</a:t>
            </a: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被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石酒气冲入鼻中，亦各醉卧三月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pPr algn="r"/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晋</a:t>
            </a:r>
            <a:r>
              <a:rPr lang="en-US" altLang="zh-CN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•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干宝</a:t>
            </a:r>
            <a:r>
              <a:rPr lang="en-US" altLang="zh-CN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搜神记</a:t>
            </a:r>
            <a:r>
              <a:rPr lang="en-US" altLang="zh-CN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sz="28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卷十九</a:t>
            </a:r>
            <a:endParaRPr lang="en-US" altLang="zh-CN" sz="2800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86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7799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7799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COMBINE_RELATE_SLIDE_ID" val="background20176432_1"/>
  <p:tag name="KSO_WM_TEMPLATE_SUBCATEGORY" val="combine"/>
  <p:tag name="KSO_WM_TEMPLATE_CATEGORY" val="custom"/>
  <p:tag name="KSO_WM_TEMPLATE_INDEX" val="20177996"/>
  <p:tag name="KSO_WM_TAG_VERSION" val="1.0"/>
  <p:tag name="KSO_WM_BEAUTIFY_FLAG" val="#wm#"/>
  <p:tag name="KSO_WM_TEMPLATE_THUMBS_INDEX" val="1、11、12、17、22、28、29、3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E7E6E6"/>
      </a:lt2>
      <a:accent1>
        <a:srgbClr val="000000"/>
      </a:accent1>
      <a:accent2>
        <a:srgbClr val="FFFFF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5042920</TotalTime>
  <Words>17050</Words>
  <Application>Microsoft Office PowerPoint</Application>
  <PresentationFormat>自定义</PresentationFormat>
  <Paragraphs>1245</Paragraphs>
  <Slides>108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108</vt:i4>
      </vt:variant>
    </vt:vector>
  </HeadingPairs>
  <TitlesOfParts>
    <vt:vector size="123" baseType="lpstr">
      <vt:lpstr>Arial</vt:lpstr>
      <vt:lpstr>宋体</vt:lpstr>
      <vt:lpstr>Franklin Gothic Book</vt:lpstr>
      <vt:lpstr>隶书</vt:lpstr>
      <vt:lpstr>Calibri</vt:lpstr>
      <vt:lpstr>楷体</vt:lpstr>
      <vt:lpstr>华文中宋</vt:lpstr>
      <vt:lpstr>华文楷体</vt:lpstr>
      <vt:lpstr>Calibri Light</vt:lpstr>
      <vt:lpstr>Wingdings</vt:lpstr>
      <vt:lpstr>Franklin Gothic Medium</vt:lpstr>
      <vt:lpstr>华文宋体</vt:lpstr>
      <vt:lpstr>黑体</vt:lpstr>
      <vt:lpstr>Office 主题</vt:lpstr>
      <vt:lpstr>Office 主题​​</vt:lpstr>
      <vt:lpstr>PowerPoint 演示文稿</vt:lpstr>
      <vt:lpstr>推荐</vt:lpstr>
      <vt:lpstr>全篇计包括： </vt:lpstr>
      <vt:lpstr>“子虚乌有”的来历</vt:lpstr>
      <vt:lpstr>一、高蹈出尘</vt:lpstr>
      <vt:lpstr>一、高蹈出尘</vt:lpstr>
      <vt:lpstr>一、高蹈出尘</vt:lpstr>
      <vt:lpstr>一、高蹈出尘</vt:lpstr>
      <vt:lpstr>一、高蹈出尘</vt:lpstr>
      <vt:lpstr>一、高蹈出尘</vt:lpstr>
      <vt:lpstr>二、乐极生悲</vt:lpstr>
      <vt:lpstr>二、乐极生悲</vt:lpstr>
      <vt:lpstr>二、乐极生悲</vt:lpstr>
      <vt:lpstr>二、乐极生悲</vt:lpstr>
      <vt:lpstr>二、乐极生悲</vt:lpstr>
      <vt:lpstr>二、乐极生悲</vt:lpstr>
      <vt:lpstr>二、乐极生悲</vt:lpstr>
      <vt:lpstr>二、乐极生悲</vt:lpstr>
      <vt:lpstr>二、乐极生悲</vt:lpstr>
      <vt:lpstr>三、深明大义</vt:lpstr>
      <vt:lpstr>三、深明大义</vt:lpstr>
      <vt:lpstr>三、深明大义</vt:lpstr>
      <vt:lpstr>三、深明大义</vt:lpstr>
      <vt:lpstr>三、深明大义</vt:lpstr>
      <vt:lpstr>三、深明大义</vt:lpstr>
      <vt:lpstr>三、深明大义</vt:lpstr>
      <vt:lpstr>三、深明大义</vt:lpstr>
      <vt:lpstr>三、深明大义</vt:lpstr>
      <vt:lpstr>三、深明大义</vt:lpstr>
      <vt:lpstr>三、深明大义</vt:lpstr>
      <vt:lpstr>三、深明大义</vt:lpstr>
      <vt:lpstr>四、午夜惊魂</vt:lpstr>
      <vt:lpstr>四、午夜惊魂</vt:lpstr>
      <vt:lpstr>四、午夜惊魂</vt:lpstr>
      <vt:lpstr>四、午夜惊魂</vt:lpstr>
      <vt:lpstr>四、午夜惊魂</vt:lpstr>
      <vt:lpstr>四、午夜惊魂</vt:lpstr>
      <vt:lpstr>四、午夜惊魂</vt:lpstr>
      <vt:lpstr>五、倩女幽魂</vt:lpstr>
      <vt:lpstr>五、倩女幽魂</vt:lpstr>
      <vt:lpstr>五、倩女幽魂</vt:lpstr>
      <vt:lpstr>五、倩女幽魂</vt:lpstr>
      <vt:lpstr>五、倩女幽魂</vt:lpstr>
      <vt:lpstr>五、倩女幽魂</vt:lpstr>
      <vt:lpstr>五、倩女幽魂</vt:lpstr>
      <vt:lpstr>五、倩女幽魂</vt:lpstr>
      <vt:lpstr>五、倩女幽魂</vt:lpstr>
      <vt:lpstr>六、绿林豪客</vt:lpstr>
      <vt:lpstr>六、绿林豪客</vt:lpstr>
      <vt:lpstr>六、绿林豪客</vt:lpstr>
      <vt:lpstr>六、绿林豪客</vt:lpstr>
      <vt:lpstr>六、绿林豪客</vt:lpstr>
      <vt:lpstr>六、绿林豪客</vt:lpstr>
      <vt:lpstr>六、绿林豪客</vt:lpstr>
      <vt:lpstr>七、盗亦有道</vt:lpstr>
      <vt:lpstr>七、盗亦有道</vt:lpstr>
      <vt:lpstr>七、盗亦有道</vt:lpstr>
      <vt:lpstr>七、盗亦有道</vt:lpstr>
      <vt:lpstr>七、盗亦有道</vt:lpstr>
      <vt:lpstr>七、盗亦有道</vt:lpstr>
      <vt:lpstr>七、盗亦有道</vt:lpstr>
      <vt:lpstr>七、盗亦有道</vt:lpstr>
      <vt:lpstr>七、盗亦有道</vt:lpstr>
      <vt:lpstr>八、虎口脱险</vt:lpstr>
      <vt:lpstr>八、虎口脱险</vt:lpstr>
      <vt:lpstr>八、虎口脱险</vt:lpstr>
      <vt:lpstr>八、虎口脱险</vt:lpstr>
      <vt:lpstr>八、虎口脱险</vt:lpstr>
      <vt:lpstr>八、虎口脱险</vt:lpstr>
      <vt:lpstr>八、虎口脱险</vt:lpstr>
      <vt:lpstr>八、虎口脱险</vt:lpstr>
      <vt:lpstr>八、虎口脱险</vt:lpstr>
      <vt:lpstr>九、大道坦荡</vt:lpstr>
      <vt:lpstr>九、大道坦荡</vt:lpstr>
      <vt:lpstr>九、大道坦荡</vt:lpstr>
      <vt:lpstr>九、大道坦荡</vt:lpstr>
      <vt:lpstr>九、大道坦荡</vt:lpstr>
      <vt:lpstr>九、大道坦荡</vt:lpstr>
      <vt:lpstr>九、大道坦荡</vt:lpstr>
      <vt:lpstr>十、苛政猛于虎</vt:lpstr>
      <vt:lpstr>十、苛政猛于虎</vt:lpstr>
      <vt:lpstr>十、苛政猛于虎</vt:lpstr>
      <vt:lpstr>十、苛政猛于虎</vt:lpstr>
      <vt:lpstr>十、苛政猛于虎</vt:lpstr>
      <vt:lpstr>十、苛政猛于虎</vt:lpstr>
      <vt:lpstr>十、苛政猛于虎</vt:lpstr>
      <vt:lpstr>十、苛政猛于虎</vt:lpstr>
      <vt:lpstr>十一、药石之言</vt:lpstr>
      <vt:lpstr>十一、药石之言</vt:lpstr>
      <vt:lpstr>十一、药石之言</vt:lpstr>
      <vt:lpstr>十一、药石之言</vt:lpstr>
      <vt:lpstr>十一、药石之言</vt:lpstr>
      <vt:lpstr>十一、药石之言</vt:lpstr>
      <vt:lpstr>十一、药石之言</vt:lpstr>
      <vt:lpstr>十一、药石之言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陈宇婷</cp:lastModifiedBy>
  <cp:revision>444</cp:revision>
  <dcterms:created xsi:type="dcterms:W3CDTF">2015-05-05T08:02:00Z</dcterms:created>
  <dcterms:modified xsi:type="dcterms:W3CDTF">2019-09-02T23:49:21Z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